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0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BDBA-2B88-F645-8C53-5C9DA0CC35D7}" type="datetimeFigureOut">
              <a:rPr lang="ru-RU" smtClean="0"/>
              <a:t>30.10.13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346C-C8A1-DA4B-8278-8661A99D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57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BDBA-2B88-F645-8C53-5C9DA0CC35D7}" type="datetimeFigureOut">
              <a:rPr lang="ru-RU" smtClean="0"/>
              <a:t>30.10.13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346C-C8A1-DA4B-8278-8661A99D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37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BDBA-2B88-F645-8C53-5C9DA0CC35D7}" type="datetimeFigureOut">
              <a:rPr lang="ru-RU" smtClean="0"/>
              <a:t>30.10.13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346C-C8A1-DA4B-8278-8661A99D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63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BDBA-2B88-F645-8C53-5C9DA0CC35D7}" type="datetimeFigureOut">
              <a:rPr lang="ru-RU" smtClean="0"/>
              <a:t>30.10.13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346C-C8A1-DA4B-8278-8661A99D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13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BDBA-2B88-F645-8C53-5C9DA0CC35D7}" type="datetimeFigureOut">
              <a:rPr lang="ru-RU" smtClean="0"/>
              <a:t>30.10.13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346C-C8A1-DA4B-8278-8661A99D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BDBA-2B88-F645-8C53-5C9DA0CC35D7}" type="datetimeFigureOut">
              <a:rPr lang="ru-RU" smtClean="0"/>
              <a:t>30.10.13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346C-C8A1-DA4B-8278-8661A99D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51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BDBA-2B88-F645-8C53-5C9DA0CC35D7}" type="datetimeFigureOut">
              <a:rPr lang="ru-RU" smtClean="0"/>
              <a:t>30.10.13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346C-C8A1-DA4B-8278-8661A99D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13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BDBA-2B88-F645-8C53-5C9DA0CC35D7}" type="datetimeFigureOut">
              <a:rPr lang="ru-RU" smtClean="0"/>
              <a:t>30.10.13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346C-C8A1-DA4B-8278-8661A99D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51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BDBA-2B88-F645-8C53-5C9DA0CC35D7}" type="datetimeFigureOut">
              <a:rPr lang="ru-RU" smtClean="0"/>
              <a:t>30.10.13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346C-C8A1-DA4B-8278-8661A99D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33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BDBA-2B88-F645-8C53-5C9DA0CC35D7}" type="datetimeFigureOut">
              <a:rPr lang="ru-RU" smtClean="0"/>
              <a:t>30.10.13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346C-C8A1-DA4B-8278-8661A99D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76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BDBA-2B88-F645-8C53-5C9DA0CC35D7}" type="datetimeFigureOut">
              <a:rPr lang="ru-RU" smtClean="0"/>
              <a:t>30.10.13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346C-C8A1-DA4B-8278-8661A99D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61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BDBA-2B88-F645-8C53-5C9DA0CC35D7}" type="datetimeFigureOut">
              <a:rPr lang="ru-RU" smtClean="0"/>
              <a:t>30.10.13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2346C-C8A1-DA4B-8278-8661A99D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8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Новый формат ИГА факультета менеджмента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Казаков СП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10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нового формата ИГА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Компетентностный</a:t>
            </a:r>
            <a:r>
              <a:rPr lang="ru-RU" dirty="0" smtClean="0">
                <a:effectLst/>
              </a:rPr>
              <a:t> </a:t>
            </a:r>
            <a:r>
              <a:rPr lang="ru-RU" dirty="0"/>
              <a:t>п</a:t>
            </a:r>
            <a:r>
              <a:rPr lang="ru-RU" dirty="0" smtClean="0"/>
              <a:t>одход к подготовке бакалавров</a:t>
            </a:r>
          </a:p>
          <a:p>
            <a:r>
              <a:rPr lang="ru-RU" dirty="0" smtClean="0"/>
              <a:t>Требования бизнеса к высокому уровню </a:t>
            </a:r>
            <a:r>
              <a:rPr lang="en-US" dirty="0" smtClean="0"/>
              <a:t>soft skills </a:t>
            </a:r>
            <a:r>
              <a:rPr lang="ru-RU" dirty="0" smtClean="0"/>
              <a:t>выпускников </a:t>
            </a:r>
            <a:r>
              <a:rPr lang="ru-RU" dirty="0" err="1" smtClean="0"/>
              <a:t>бакалавриата</a:t>
            </a:r>
            <a:endParaRPr lang="ru-RU" dirty="0" smtClean="0"/>
          </a:p>
          <a:p>
            <a:r>
              <a:rPr lang="ru-RU" dirty="0" smtClean="0"/>
              <a:t>Необходимость аттестации 360</a:t>
            </a:r>
            <a:r>
              <a:rPr lang="ru-RU" baseline="30000" dirty="0" smtClean="0"/>
              <a:t>0</a:t>
            </a:r>
            <a:r>
              <a:rPr lang="ru-RU" dirty="0" smtClean="0"/>
              <a:t> компетенций и знаний выпускника</a:t>
            </a:r>
          </a:p>
          <a:p>
            <a:r>
              <a:rPr lang="ru-RU" dirty="0" smtClean="0"/>
              <a:t>Статья 59 п.2 ОФЗ «Об образовании» фиксирует определенную свободу   образовательных организаций в определении порядка и форм проведения итоговой аттестации</a:t>
            </a:r>
          </a:p>
          <a:p>
            <a:r>
              <a:rPr lang="ru-RU" dirty="0" smtClean="0"/>
              <a:t>Образовательная программа НИУ ВШЭ исходит из потребности приведения квалификации выпускников Университета в </a:t>
            </a:r>
            <a:r>
              <a:rPr lang="ru-RU" dirty="0" err="1" smtClean="0"/>
              <a:t>бОльшее</a:t>
            </a:r>
            <a:r>
              <a:rPr lang="ru-RU" dirty="0" smtClean="0"/>
              <a:t> соответствие с требованиями работодателей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73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Компетенции. Сущность и понятие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Компетенция - способность сорганизовать имеющиеся у человека ресурсы для решения проблемы и  наиболее эффективного поведения в ситуации</a:t>
            </a:r>
          </a:p>
          <a:p>
            <a:r>
              <a:rPr lang="ru-RU" dirty="0" smtClean="0"/>
              <a:t>Она означает, что в результате  освоения профессиональной образовательной программы  человек не просто приобретает некую сумму знаний, необходимых для решения профессиональных задач, но он понимает, что с этими знаниями (как ресурсами) необходимо сделать и как этой цели он может достичь</a:t>
            </a:r>
          </a:p>
          <a:p>
            <a:r>
              <a:rPr lang="ru-RU" dirty="0" smtClean="0"/>
              <a:t>В составе любой компетенции выделяют:</a:t>
            </a:r>
          </a:p>
          <a:p>
            <a:pPr lvl="1"/>
            <a:r>
              <a:rPr lang="ru-RU" dirty="0" smtClean="0"/>
              <a:t>ресурсную базу (она  основана на классической триаде «знания – умения – навыки»;</a:t>
            </a:r>
          </a:p>
          <a:p>
            <a:pPr lvl="1"/>
            <a:r>
              <a:rPr lang="ru-RU" dirty="0" smtClean="0"/>
              <a:t>способы деятельности</a:t>
            </a:r>
          </a:p>
          <a:p>
            <a:pPr lvl="1"/>
            <a:r>
              <a:rPr lang="ru-RU" dirty="0" smtClean="0"/>
              <a:t>мотивационно-ценностная составляющая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53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Компетентностный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smtClean="0"/>
              <a:t>подход к подготовке бакалавров</a:t>
            </a:r>
            <a:r>
              <a:rPr lang="ru-RU" sz="3200" dirty="0"/>
              <a:t> </a:t>
            </a:r>
            <a:r>
              <a:rPr lang="ru-RU" sz="3200" dirty="0" smtClean="0"/>
              <a:t>НИУ ВШЭ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НИУ ВШЭ  образовательная программа </a:t>
            </a:r>
            <a:r>
              <a:rPr lang="ru-RU" dirty="0" err="1" smtClean="0"/>
              <a:t>бакалавриата</a:t>
            </a:r>
            <a:r>
              <a:rPr lang="ru-RU" dirty="0" smtClean="0"/>
              <a:t> предполагает формирование у выпускника:</a:t>
            </a:r>
          </a:p>
          <a:p>
            <a:pPr lvl="1"/>
            <a:r>
              <a:rPr lang="ru-RU" dirty="0" smtClean="0"/>
              <a:t>системных общекультурных компетенций (общих для всех направлений подготовки) и являющихся ядром  </a:t>
            </a:r>
            <a:r>
              <a:rPr lang="ru-RU" dirty="0" err="1" smtClean="0"/>
              <a:t>компетентностных</a:t>
            </a:r>
            <a:r>
              <a:rPr lang="ru-RU" dirty="0" smtClean="0"/>
              <a:t> образовательных результатов в НИУ ВШЭ (13 компетенций);</a:t>
            </a:r>
          </a:p>
          <a:p>
            <a:pPr lvl="1"/>
            <a:r>
              <a:rPr lang="ru-RU" dirty="0" smtClean="0"/>
              <a:t>профессиональных компетенций (инструментальные и социально-личностные), ориентированы на результаты обучения для каждой из образовательных программ (60 компетенций)</a:t>
            </a:r>
          </a:p>
          <a:p>
            <a:r>
              <a:rPr lang="ru-RU" dirty="0" smtClean="0"/>
              <a:t>На первом этапе проекта необходимо определиться с количеством и наименованиями базовых компетенций с целью их оценивания на ИГА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19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Предлагаемая рамка ИГА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государственный экзамен:</a:t>
            </a:r>
          </a:p>
          <a:p>
            <a:pPr lvl="1"/>
            <a:r>
              <a:rPr lang="ru-RU" dirty="0" smtClean="0"/>
              <a:t>итоговый экзамен по отдельной дисциплине (английский язык);</a:t>
            </a:r>
          </a:p>
          <a:p>
            <a:pPr lvl="1"/>
            <a:r>
              <a:rPr lang="ru-RU" dirty="0" smtClean="0"/>
              <a:t>итоговый междисциплинарный экзамен (ИМЭ) по направлению подготовки (специальности) (далее по тексту итоговый междисциплинарный экзамен).</a:t>
            </a:r>
          </a:p>
          <a:p>
            <a:r>
              <a:rPr lang="ru-RU" dirty="0" smtClean="0"/>
              <a:t>защита выпускной квалификационной работы.</a:t>
            </a:r>
          </a:p>
          <a:p>
            <a:r>
              <a:rPr lang="ru-RU" dirty="0" smtClean="0"/>
              <a:t>портфолио выпускника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31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Предлагаемый формат ИМЭ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представляет собой итоговое испытание по профессионально-ориентированным междисциплинарным проблемам, устанавливающее соответствие подготовленности выпускников требованиям ОС ВПО</a:t>
            </a:r>
          </a:p>
          <a:p>
            <a:r>
              <a:rPr lang="ru-RU" dirty="0" smtClean="0"/>
              <a:t>Может проводиться в 2 этапа:</a:t>
            </a:r>
          </a:p>
          <a:p>
            <a:pPr lvl="1"/>
            <a:r>
              <a:rPr lang="ru-RU" dirty="0" smtClean="0"/>
              <a:t>Технология </a:t>
            </a:r>
            <a:r>
              <a:rPr lang="en-US" dirty="0" smtClean="0"/>
              <a:t>Assessment Centre</a:t>
            </a:r>
            <a:r>
              <a:rPr lang="ru-RU" dirty="0" smtClean="0"/>
              <a:t>. Суть этого метода заключается в том, что испытуемому предлагается выполнить ряд упражнений, моделирующих ключевые моменты деятельности, в которых проявляются имеющиеся у него знания, умения и профессионально важные качества</a:t>
            </a:r>
          </a:p>
          <a:p>
            <a:pPr lvl="1"/>
            <a:r>
              <a:rPr lang="ru-RU" dirty="0" smtClean="0"/>
              <a:t>Междисциплинарный тест, включающий закрытые и открытые вопросы, задачи, мини-кейсы и проблемные ситуации</a:t>
            </a:r>
          </a:p>
          <a:p>
            <a:r>
              <a:rPr lang="ru-RU" dirty="0" smtClean="0"/>
              <a:t>Проектной командой также обсуждается возможность замены индивидуальной </a:t>
            </a:r>
            <a:r>
              <a:rPr lang="en-US" dirty="0" smtClean="0"/>
              <a:t>assessment </a:t>
            </a:r>
            <a:r>
              <a:rPr lang="ru-RU" dirty="0" smtClean="0"/>
              <a:t>групповыми проектами по решению бизнес-кейсов, что позволит оценить командные компетенции выпускников </a:t>
            </a:r>
            <a:r>
              <a:rPr lang="ru-RU" smtClean="0"/>
              <a:t>бакалавриата</a:t>
            </a:r>
            <a:endParaRPr lang="en-US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64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Портфолио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Не является заменой ИМЭ и теста, но влияет на итоговую оценку</a:t>
            </a:r>
          </a:p>
          <a:p>
            <a:r>
              <a:rPr lang="ru-RU" dirty="0" smtClean="0"/>
              <a:t>Может включать следующие активы студента:</a:t>
            </a:r>
          </a:p>
          <a:p>
            <a:pPr lvl="1"/>
            <a:r>
              <a:rPr lang="ru-RU" dirty="0" smtClean="0"/>
              <a:t>Рейтинг</a:t>
            </a:r>
          </a:p>
          <a:p>
            <a:pPr lvl="1"/>
            <a:r>
              <a:rPr lang="ru-RU" dirty="0" smtClean="0"/>
              <a:t>Доклады на конференциях</a:t>
            </a:r>
          </a:p>
          <a:p>
            <a:pPr lvl="1"/>
            <a:r>
              <a:rPr lang="ru-RU" dirty="0" smtClean="0"/>
              <a:t>Публикации</a:t>
            </a:r>
          </a:p>
          <a:p>
            <a:pPr lvl="1"/>
            <a:r>
              <a:rPr lang="ru-RU" dirty="0" smtClean="0"/>
              <a:t>Участие в студенческих российских и международных проектах</a:t>
            </a:r>
          </a:p>
          <a:p>
            <a:pPr lvl="1"/>
            <a:r>
              <a:rPr lang="en-US" dirty="0" smtClean="0"/>
              <a:t>Internship </a:t>
            </a:r>
            <a:r>
              <a:rPr lang="ru-RU" dirty="0" smtClean="0"/>
              <a:t>с наличием сертификата</a:t>
            </a:r>
          </a:p>
          <a:p>
            <a:pPr lvl="1"/>
            <a:r>
              <a:rPr lang="ru-RU" dirty="0" smtClean="0"/>
              <a:t>Пройденные вне ВШЭ тренинги, курсы повышения квалификации с наличием сертификата и имеющие отношение к </a:t>
            </a:r>
            <a:r>
              <a:rPr lang="ru-RU" dirty="0" err="1" smtClean="0"/>
              <a:t>компетентостной</a:t>
            </a:r>
            <a:r>
              <a:rPr lang="ru-RU" dirty="0" smtClean="0"/>
              <a:t> карте</a:t>
            </a:r>
          </a:p>
          <a:p>
            <a:pPr lvl="1"/>
            <a:r>
              <a:rPr lang="ru-RU" dirty="0" smtClean="0"/>
              <a:t>Членство в </a:t>
            </a:r>
            <a:r>
              <a:rPr lang="ru-RU" dirty="0" err="1" smtClean="0"/>
              <a:t>ПУГах</a:t>
            </a:r>
            <a:r>
              <a:rPr lang="ru-RU" dirty="0" smtClean="0"/>
              <a:t>, </a:t>
            </a:r>
            <a:r>
              <a:rPr lang="ru-RU" dirty="0" err="1" smtClean="0"/>
              <a:t>НУГах</a:t>
            </a:r>
            <a:r>
              <a:rPr lang="ru-RU" dirty="0" smtClean="0"/>
              <a:t> и других академических организациях</a:t>
            </a:r>
          </a:p>
          <a:p>
            <a:pPr lvl="1"/>
            <a:r>
              <a:rPr lang="ru-RU" dirty="0" smtClean="0"/>
              <a:t>Собственные бизнес-проекты</a:t>
            </a:r>
          </a:p>
          <a:p>
            <a:pPr lvl="1"/>
            <a:r>
              <a:rPr lang="ru-RU" dirty="0" smtClean="0"/>
              <a:t>И т.п.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616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465</Words>
  <Application>Microsoft Macintosh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Новый формат ИГА факультета менеджмента</vt:lpstr>
      <vt:lpstr>Актуальность нового формата ИГА</vt:lpstr>
      <vt:lpstr>Компетенции. Сущность и понятие</vt:lpstr>
      <vt:lpstr>Компетентностный подход к подготовке бакалавров НИУ ВШЭ</vt:lpstr>
      <vt:lpstr>Предлагаемая рамка ИГА</vt:lpstr>
      <vt:lpstr>Предлагаемый формат ИМЭ</vt:lpstr>
      <vt:lpstr>Портфолио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формат ИГА факультета менеджмента</dc:title>
  <dc:creator>Sergey Kazakov</dc:creator>
  <cp:lastModifiedBy>Sergey Kazakov</cp:lastModifiedBy>
  <cp:revision>7</cp:revision>
  <dcterms:created xsi:type="dcterms:W3CDTF">2013-10-29T20:15:00Z</dcterms:created>
  <dcterms:modified xsi:type="dcterms:W3CDTF">2013-10-29T21:06:01Z</dcterms:modified>
</cp:coreProperties>
</file>