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98" r:id="rId8"/>
    <p:sldId id="299" r:id="rId9"/>
    <p:sldId id="260" r:id="rId10"/>
    <p:sldId id="261" r:id="rId11"/>
    <p:sldId id="262" r:id="rId12"/>
    <p:sldId id="267" r:id="rId13"/>
    <p:sldId id="268" r:id="rId14"/>
    <p:sldId id="269" r:id="rId15"/>
    <p:sldId id="270" r:id="rId16"/>
    <p:sldId id="272" r:id="rId17"/>
    <p:sldId id="300" r:id="rId18"/>
    <p:sldId id="273" r:id="rId19"/>
    <p:sldId id="271" r:id="rId20"/>
    <p:sldId id="292" r:id="rId21"/>
    <p:sldId id="281" r:id="rId22"/>
    <p:sldId id="301" r:id="rId23"/>
    <p:sldId id="302" r:id="rId24"/>
    <p:sldId id="303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5414"/>
    <a:srgbClr val="F46F02"/>
    <a:srgbClr val="F00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7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0AAA41-0B41-44C9-BF17-0B1F6EBE4FFC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7139B0A0-73E8-4FB2-8A94-1C8C201A09D5}">
      <dgm:prSet phldrT="[Текст]" custT="1"/>
      <dgm:spPr/>
      <dgm:t>
        <a:bodyPr/>
        <a:lstStyle/>
        <a:p>
          <a:r>
            <a:rPr lang="ru-RU" sz="1400" dirty="0" smtClean="0"/>
            <a:t>Аккредитующая организация</a:t>
          </a:r>
          <a:endParaRPr lang="ru-RU" sz="1400" dirty="0"/>
        </a:p>
      </dgm:t>
    </dgm:pt>
    <dgm:pt modelId="{BAC481A0-D651-4BA0-A579-38C44215BA6B}" type="parTrans" cxnId="{252D97DF-8E85-48EC-8CB4-98807509AB90}">
      <dgm:prSet/>
      <dgm:spPr/>
      <dgm:t>
        <a:bodyPr/>
        <a:lstStyle/>
        <a:p>
          <a:endParaRPr lang="ru-RU"/>
        </a:p>
      </dgm:t>
    </dgm:pt>
    <dgm:pt modelId="{1CB37B7E-172C-42E9-9D08-5A088764D49B}" type="sibTrans" cxnId="{252D97DF-8E85-48EC-8CB4-98807509AB90}">
      <dgm:prSet/>
      <dgm:spPr/>
      <dgm:t>
        <a:bodyPr/>
        <a:lstStyle/>
        <a:p>
          <a:endParaRPr lang="ru-RU"/>
        </a:p>
      </dgm:t>
    </dgm:pt>
    <dgm:pt modelId="{D58D2E87-725E-4320-A56D-B5D2C37BA369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Экспертная </a:t>
          </a:r>
        </a:p>
        <a:p>
          <a:r>
            <a:rPr lang="ru-RU" dirty="0" smtClean="0"/>
            <a:t>организация</a:t>
          </a:r>
          <a:endParaRPr lang="ru-RU" dirty="0"/>
        </a:p>
      </dgm:t>
    </dgm:pt>
    <dgm:pt modelId="{E9382E30-774F-4A03-8A7A-833B3B42BC1F}" type="parTrans" cxnId="{ACA5A2AC-D3F0-44DE-BB6A-9D357895A934}">
      <dgm:prSet/>
      <dgm:spPr/>
      <dgm:t>
        <a:bodyPr/>
        <a:lstStyle/>
        <a:p>
          <a:endParaRPr lang="ru-RU"/>
        </a:p>
      </dgm:t>
    </dgm:pt>
    <dgm:pt modelId="{A5917415-8D70-48A4-90DD-91C54BD65C33}" type="sibTrans" cxnId="{ACA5A2AC-D3F0-44DE-BB6A-9D357895A934}">
      <dgm:prSet/>
      <dgm:spPr/>
      <dgm:t>
        <a:bodyPr/>
        <a:lstStyle/>
        <a:p>
          <a:endParaRPr lang="ru-RU"/>
        </a:p>
      </dgm:t>
    </dgm:pt>
    <dgm:pt modelId="{5C8A9FCE-4903-403C-812B-450BA4023BB3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Образовательная организация:</a:t>
          </a:r>
        </a:p>
        <a:p>
          <a:r>
            <a:rPr lang="ru-RU" dirty="0" smtClean="0"/>
            <a:t>Образовательные программы, предложенные к </a:t>
          </a:r>
          <a:r>
            <a:rPr lang="ru-RU" dirty="0" smtClean="0"/>
            <a:t>аккредитации; выпускники</a:t>
          </a:r>
          <a:endParaRPr lang="ru-RU" dirty="0"/>
        </a:p>
      </dgm:t>
    </dgm:pt>
    <dgm:pt modelId="{59572F92-23FD-4076-9E1E-4643A479F565}" type="parTrans" cxnId="{EC5D7D5F-B61B-4F1D-8A8A-24CEFCDF7855}">
      <dgm:prSet/>
      <dgm:spPr/>
      <dgm:t>
        <a:bodyPr/>
        <a:lstStyle/>
        <a:p>
          <a:endParaRPr lang="ru-RU"/>
        </a:p>
      </dgm:t>
    </dgm:pt>
    <dgm:pt modelId="{F334DDB6-C59E-4E4E-BF88-F423D6B6A08A}" type="sibTrans" cxnId="{EC5D7D5F-B61B-4F1D-8A8A-24CEFCDF7855}">
      <dgm:prSet/>
      <dgm:spPr/>
      <dgm:t>
        <a:bodyPr/>
        <a:lstStyle/>
        <a:p>
          <a:endParaRPr lang="ru-RU"/>
        </a:p>
      </dgm:t>
    </dgm:pt>
    <dgm:pt modelId="{AE3FA02E-FDE6-4000-8FD4-FFD93F4EED36}" type="pres">
      <dgm:prSet presAssocID="{7B0AAA41-0B41-44C9-BF17-0B1F6EBE4FFC}" presName="Name0" presStyleCnt="0">
        <dgm:presLayoutVars>
          <dgm:dir/>
          <dgm:resizeHandles val="exact"/>
        </dgm:presLayoutVars>
      </dgm:prSet>
      <dgm:spPr/>
    </dgm:pt>
    <dgm:pt modelId="{602CD971-29B7-4245-B8AF-3745B6ADF5FE}" type="pres">
      <dgm:prSet presAssocID="{7B0AAA41-0B41-44C9-BF17-0B1F6EBE4FFC}" presName="vNodes" presStyleCnt="0"/>
      <dgm:spPr/>
    </dgm:pt>
    <dgm:pt modelId="{930E768A-5C65-40F7-A7C9-399EE5EFBACE}" type="pres">
      <dgm:prSet presAssocID="{7139B0A0-73E8-4FB2-8A94-1C8C201A09D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3D48F-9130-4E8E-9965-178F6F971770}" type="pres">
      <dgm:prSet presAssocID="{1CB37B7E-172C-42E9-9D08-5A088764D49B}" presName="spacerT" presStyleCnt="0"/>
      <dgm:spPr/>
    </dgm:pt>
    <dgm:pt modelId="{4C32C03E-80F2-401D-872D-0FC9D46940A2}" type="pres">
      <dgm:prSet presAssocID="{1CB37B7E-172C-42E9-9D08-5A088764D49B}" presName="sibTrans" presStyleLbl="sibTrans2D1" presStyleIdx="0" presStyleCnt="2"/>
      <dgm:spPr/>
      <dgm:t>
        <a:bodyPr/>
        <a:lstStyle/>
        <a:p>
          <a:endParaRPr lang="ru-RU"/>
        </a:p>
      </dgm:t>
    </dgm:pt>
    <dgm:pt modelId="{98D5B929-E81F-423B-845E-0A8450311096}" type="pres">
      <dgm:prSet presAssocID="{1CB37B7E-172C-42E9-9D08-5A088764D49B}" presName="spacerB" presStyleCnt="0"/>
      <dgm:spPr/>
    </dgm:pt>
    <dgm:pt modelId="{F3D41AD6-4969-4F6A-8AF9-D5B6980195A5}" type="pres">
      <dgm:prSet presAssocID="{D58D2E87-725E-4320-A56D-B5D2C37BA36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37352-6A83-4CBC-957D-ED7EC5A7C120}" type="pres">
      <dgm:prSet presAssocID="{7B0AAA41-0B41-44C9-BF17-0B1F6EBE4FFC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7E132703-21A8-4B79-85F7-8E4E277B1E57}" type="pres">
      <dgm:prSet presAssocID="{7B0AAA41-0B41-44C9-BF17-0B1F6EBE4FF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AB7AE38-8E6E-486E-905C-0245CF16CF30}" type="pres">
      <dgm:prSet presAssocID="{7B0AAA41-0B41-44C9-BF17-0B1F6EBE4FFC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5D7D5F-B61B-4F1D-8A8A-24CEFCDF7855}" srcId="{7B0AAA41-0B41-44C9-BF17-0B1F6EBE4FFC}" destId="{5C8A9FCE-4903-403C-812B-450BA4023BB3}" srcOrd="2" destOrd="0" parTransId="{59572F92-23FD-4076-9E1E-4643A479F565}" sibTransId="{F334DDB6-C59E-4E4E-BF88-F423D6B6A08A}"/>
    <dgm:cxn modelId="{DDA2C7A0-11B2-4049-A98D-BA4C9A167903}" type="presOf" srcId="{A5917415-8D70-48A4-90DD-91C54BD65C33}" destId="{7E132703-21A8-4B79-85F7-8E4E277B1E57}" srcOrd="1" destOrd="0" presId="urn:microsoft.com/office/officeart/2005/8/layout/equation2"/>
    <dgm:cxn modelId="{252D97DF-8E85-48EC-8CB4-98807509AB90}" srcId="{7B0AAA41-0B41-44C9-BF17-0B1F6EBE4FFC}" destId="{7139B0A0-73E8-4FB2-8A94-1C8C201A09D5}" srcOrd="0" destOrd="0" parTransId="{BAC481A0-D651-4BA0-A579-38C44215BA6B}" sibTransId="{1CB37B7E-172C-42E9-9D08-5A088764D49B}"/>
    <dgm:cxn modelId="{604886FD-2F9B-46B2-80DC-06470A838DD3}" type="presOf" srcId="{5C8A9FCE-4903-403C-812B-450BA4023BB3}" destId="{9AB7AE38-8E6E-486E-905C-0245CF16CF30}" srcOrd="0" destOrd="0" presId="urn:microsoft.com/office/officeart/2005/8/layout/equation2"/>
    <dgm:cxn modelId="{F274A2E7-3806-45A2-B3DE-527A6C5C13E2}" type="presOf" srcId="{7B0AAA41-0B41-44C9-BF17-0B1F6EBE4FFC}" destId="{AE3FA02E-FDE6-4000-8FD4-FFD93F4EED36}" srcOrd="0" destOrd="0" presId="urn:microsoft.com/office/officeart/2005/8/layout/equation2"/>
    <dgm:cxn modelId="{5E419B64-52EF-4FCE-9A1D-486B919A48E5}" type="presOf" srcId="{A5917415-8D70-48A4-90DD-91C54BD65C33}" destId="{98F37352-6A83-4CBC-957D-ED7EC5A7C120}" srcOrd="0" destOrd="0" presId="urn:microsoft.com/office/officeart/2005/8/layout/equation2"/>
    <dgm:cxn modelId="{E44D68A5-C6BC-4EE7-BE03-31EBEF50FC1C}" type="presOf" srcId="{D58D2E87-725E-4320-A56D-B5D2C37BA369}" destId="{F3D41AD6-4969-4F6A-8AF9-D5B6980195A5}" srcOrd="0" destOrd="0" presId="urn:microsoft.com/office/officeart/2005/8/layout/equation2"/>
    <dgm:cxn modelId="{D5CD288B-53C1-4E33-BE07-9EBCE506FD34}" type="presOf" srcId="{7139B0A0-73E8-4FB2-8A94-1C8C201A09D5}" destId="{930E768A-5C65-40F7-A7C9-399EE5EFBACE}" srcOrd="0" destOrd="0" presId="urn:microsoft.com/office/officeart/2005/8/layout/equation2"/>
    <dgm:cxn modelId="{ACA5A2AC-D3F0-44DE-BB6A-9D357895A934}" srcId="{7B0AAA41-0B41-44C9-BF17-0B1F6EBE4FFC}" destId="{D58D2E87-725E-4320-A56D-B5D2C37BA369}" srcOrd="1" destOrd="0" parTransId="{E9382E30-774F-4A03-8A7A-833B3B42BC1F}" sibTransId="{A5917415-8D70-48A4-90DD-91C54BD65C33}"/>
    <dgm:cxn modelId="{59BBB411-EA4B-4A78-A1B5-C6D35CEE5E5F}" type="presOf" srcId="{1CB37B7E-172C-42E9-9D08-5A088764D49B}" destId="{4C32C03E-80F2-401D-872D-0FC9D46940A2}" srcOrd="0" destOrd="0" presId="urn:microsoft.com/office/officeart/2005/8/layout/equation2"/>
    <dgm:cxn modelId="{2259D8E7-4572-4732-A960-D63C43C3DCBF}" type="presParOf" srcId="{AE3FA02E-FDE6-4000-8FD4-FFD93F4EED36}" destId="{602CD971-29B7-4245-B8AF-3745B6ADF5FE}" srcOrd="0" destOrd="0" presId="urn:microsoft.com/office/officeart/2005/8/layout/equation2"/>
    <dgm:cxn modelId="{2190923D-F5EB-4D13-A90A-EC12374A9B06}" type="presParOf" srcId="{602CD971-29B7-4245-B8AF-3745B6ADF5FE}" destId="{930E768A-5C65-40F7-A7C9-399EE5EFBACE}" srcOrd="0" destOrd="0" presId="urn:microsoft.com/office/officeart/2005/8/layout/equation2"/>
    <dgm:cxn modelId="{ACFA810F-7E55-40C3-A1ED-010CD01BD69E}" type="presParOf" srcId="{602CD971-29B7-4245-B8AF-3745B6ADF5FE}" destId="{B903D48F-9130-4E8E-9965-178F6F971770}" srcOrd="1" destOrd="0" presId="urn:microsoft.com/office/officeart/2005/8/layout/equation2"/>
    <dgm:cxn modelId="{4B1BF1C7-9072-45EB-87D1-7515BDA081AF}" type="presParOf" srcId="{602CD971-29B7-4245-B8AF-3745B6ADF5FE}" destId="{4C32C03E-80F2-401D-872D-0FC9D46940A2}" srcOrd="2" destOrd="0" presId="urn:microsoft.com/office/officeart/2005/8/layout/equation2"/>
    <dgm:cxn modelId="{74C1FC85-D3C5-467A-9522-4778FDFABBB9}" type="presParOf" srcId="{602CD971-29B7-4245-B8AF-3745B6ADF5FE}" destId="{98D5B929-E81F-423B-845E-0A8450311096}" srcOrd="3" destOrd="0" presId="urn:microsoft.com/office/officeart/2005/8/layout/equation2"/>
    <dgm:cxn modelId="{B28EB1D0-73CC-4AAD-B646-76D4934FD567}" type="presParOf" srcId="{602CD971-29B7-4245-B8AF-3745B6ADF5FE}" destId="{F3D41AD6-4969-4F6A-8AF9-D5B6980195A5}" srcOrd="4" destOrd="0" presId="urn:microsoft.com/office/officeart/2005/8/layout/equation2"/>
    <dgm:cxn modelId="{04455ECD-5F59-426D-B97F-83D2FA98C2EC}" type="presParOf" srcId="{AE3FA02E-FDE6-4000-8FD4-FFD93F4EED36}" destId="{98F37352-6A83-4CBC-957D-ED7EC5A7C120}" srcOrd="1" destOrd="0" presId="urn:microsoft.com/office/officeart/2005/8/layout/equation2"/>
    <dgm:cxn modelId="{F823848D-21F7-41D4-8F79-E40421A10568}" type="presParOf" srcId="{98F37352-6A83-4CBC-957D-ED7EC5A7C120}" destId="{7E132703-21A8-4B79-85F7-8E4E277B1E57}" srcOrd="0" destOrd="0" presId="urn:microsoft.com/office/officeart/2005/8/layout/equation2"/>
    <dgm:cxn modelId="{A8389615-22CF-41B4-B828-BDEAB8F67071}" type="presParOf" srcId="{AE3FA02E-FDE6-4000-8FD4-FFD93F4EED36}" destId="{9AB7AE38-8E6E-486E-905C-0245CF16CF3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0AAA41-0B41-44C9-BF17-0B1F6EBE4FFC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39B0A0-73E8-4FB2-8A94-1C8C201A09D5}">
      <dgm:prSet phldrT="[Текст]" custT="1"/>
      <dgm:spPr/>
      <dgm:t>
        <a:bodyPr/>
        <a:lstStyle/>
        <a:p>
          <a:r>
            <a:rPr lang="ru-RU" sz="1400" dirty="0" smtClean="0"/>
            <a:t>Аккредитующая организация</a:t>
          </a:r>
          <a:endParaRPr lang="ru-RU" sz="1400" dirty="0"/>
        </a:p>
      </dgm:t>
    </dgm:pt>
    <dgm:pt modelId="{BAC481A0-D651-4BA0-A579-38C44215BA6B}" type="parTrans" cxnId="{252D97DF-8E85-48EC-8CB4-98807509AB90}">
      <dgm:prSet/>
      <dgm:spPr/>
      <dgm:t>
        <a:bodyPr/>
        <a:lstStyle/>
        <a:p>
          <a:endParaRPr lang="ru-RU"/>
        </a:p>
      </dgm:t>
    </dgm:pt>
    <dgm:pt modelId="{1CB37B7E-172C-42E9-9D08-5A088764D49B}" type="sibTrans" cxnId="{252D97DF-8E85-48EC-8CB4-98807509AB90}">
      <dgm:prSet/>
      <dgm:spPr/>
      <dgm:t>
        <a:bodyPr/>
        <a:lstStyle/>
        <a:p>
          <a:endParaRPr lang="ru-RU"/>
        </a:p>
      </dgm:t>
    </dgm:pt>
    <dgm:pt modelId="{D58D2E87-725E-4320-A56D-B5D2C37BA369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Экспертная </a:t>
          </a:r>
        </a:p>
        <a:p>
          <a:r>
            <a:rPr lang="ru-RU" dirty="0" smtClean="0"/>
            <a:t>организация</a:t>
          </a:r>
          <a:endParaRPr lang="ru-RU" dirty="0"/>
        </a:p>
      </dgm:t>
    </dgm:pt>
    <dgm:pt modelId="{E9382E30-774F-4A03-8A7A-833B3B42BC1F}" type="parTrans" cxnId="{ACA5A2AC-D3F0-44DE-BB6A-9D357895A934}">
      <dgm:prSet/>
      <dgm:spPr/>
      <dgm:t>
        <a:bodyPr/>
        <a:lstStyle/>
        <a:p>
          <a:endParaRPr lang="ru-RU"/>
        </a:p>
      </dgm:t>
    </dgm:pt>
    <dgm:pt modelId="{A5917415-8D70-48A4-90DD-91C54BD65C33}" type="sibTrans" cxnId="{ACA5A2AC-D3F0-44DE-BB6A-9D357895A934}">
      <dgm:prSet/>
      <dgm:spPr/>
      <dgm:t>
        <a:bodyPr/>
        <a:lstStyle/>
        <a:p>
          <a:endParaRPr lang="ru-RU"/>
        </a:p>
      </dgm:t>
    </dgm:pt>
    <dgm:pt modelId="{5C8A9FCE-4903-403C-812B-450BA4023BB3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Образовательная организация:</a:t>
          </a:r>
        </a:p>
        <a:p>
          <a:r>
            <a:rPr lang="ru-RU" dirty="0" smtClean="0"/>
            <a:t>Образовательные программы, предложенные к аккредитации</a:t>
          </a:r>
          <a:endParaRPr lang="ru-RU" dirty="0"/>
        </a:p>
      </dgm:t>
    </dgm:pt>
    <dgm:pt modelId="{59572F92-23FD-4076-9E1E-4643A479F565}" type="parTrans" cxnId="{EC5D7D5F-B61B-4F1D-8A8A-24CEFCDF7855}">
      <dgm:prSet/>
      <dgm:spPr/>
      <dgm:t>
        <a:bodyPr/>
        <a:lstStyle/>
        <a:p>
          <a:endParaRPr lang="ru-RU"/>
        </a:p>
      </dgm:t>
    </dgm:pt>
    <dgm:pt modelId="{F334DDB6-C59E-4E4E-BF88-F423D6B6A08A}" type="sibTrans" cxnId="{EC5D7D5F-B61B-4F1D-8A8A-24CEFCDF7855}">
      <dgm:prSet/>
      <dgm:spPr/>
      <dgm:t>
        <a:bodyPr/>
        <a:lstStyle/>
        <a:p>
          <a:endParaRPr lang="ru-RU"/>
        </a:p>
      </dgm:t>
    </dgm:pt>
    <dgm:pt modelId="{AE3FA02E-FDE6-4000-8FD4-FFD93F4EED36}" type="pres">
      <dgm:prSet presAssocID="{7B0AAA41-0B41-44C9-BF17-0B1F6EBE4F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2CD971-29B7-4245-B8AF-3745B6ADF5FE}" type="pres">
      <dgm:prSet presAssocID="{7B0AAA41-0B41-44C9-BF17-0B1F6EBE4FFC}" presName="vNodes" presStyleCnt="0"/>
      <dgm:spPr/>
    </dgm:pt>
    <dgm:pt modelId="{930E768A-5C65-40F7-A7C9-399EE5EFBACE}" type="pres">
      <dgm:prSet presAssocID="{7139B0A0-73E8-4FB2-8A94-1C8C201A09D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3D48F-9130-4E8E-9965-178F6F971770}" type="pres">
      <dgm:prSet presAssocID="{1CB37B7E-172C-42E9-9D08-5A088764D49B}" presName="spacerT" presStyleCnt="0"/>
      <dgm:spPr/>
    </dgm:pt>
    <dgm:pt modelId="{4C32C03E-80F2-401D-872D-0FC9D46940A2}" type="pres">
      <dgm:prSet presAssocID="{1CB37B7E-172C-42E9-9D08-5A088764D49B}" presName="sibTrans" presStyleLbl="sibTrans2D1" presStyleIdx="0" presStyleCnt="2"/>
      <dgm:spPr/>
      <dgm:t>
        <a:bodyPr/>
        <a:lstStyle/>
        <a:p>
          <a:endParaRPr lang="ru-RU"/>
        </a:p>
      </dgm:t>
    </dgm:pt>
    <dgm:pt modelId="{98D5B929-E81F-423B-845E-0A8450311096}" type="pres">
      <dgm:prSet presAssocID="{1CB37B7E-172C-42E9-9D08-5A088764D49B}" presName="spacerB" presStyleCnt="0"/>
      <dgm:spPr/>
    </dgm:pt>
    <dgm:pt modelId="{F3D41AD6-4969-4F6A-8AF9-D5B6980195A5}" type="pres">
      <dgm:prSet presAssocID="{D58D2E87-725E-4320-A56D-B5D2C37BA36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37352-6A83-4CBC-957D-ED7EC5A7C120}" type="pres">
      <dgm:prSet presAssocID="{7B0AAA41-0B41-44C9-BF17-0B1F6EBE4FFC}" presName="sibTransLast" presStyleLbl="sibTrans2D1" presStyleIdx="1" presStyleCnt="2" custAng="1895443" custScaleX="176449" custLinFactY="-53351" custLinFactNeighborX="29149" custLinFactNeighborY="-100000"/>
      <dgm:spPr/>
      <dgm:t>
        <a:bodyPr/>
        <a:lstStyle/>
        <a:p>
          <a:endParaRPr lang="ru-RU"/>
        </a:p>
      </dgm:t>
    </dgm:pt>
    <dgm:pt modelId="{7E132703-21A8-4B79-85F7-8E4E277B1E57}" type="pres">
      <dgm:prSet presAssocID="{7B0AAA41-0B41-44C9-BF17-0B1F6EBE4FF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AB7AE38-8E6E-486E-905C-0245CF16CF30}" type="pres">
      <dgm:prSet presAssocID="{7B0AAA41-0B41-44C9-BF17-0B1F6EBE4FFC}" presName="lastNode" presStyleLbl="node1" presStyleIdx="2" presStyleCnt="3" custLinFactNeighborX="-1358" custLinFactNeighborY="-15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ECD37F-AAB0-428A-8268-03A4F24698DC}" type="presOf" srcId="{7139B0A0-73E8-4FB2-8A94-1C8C201A09D5}" destId="{930E768A-5C65-40F7-A7C9-399EE5EFBACE}" srcOrd="0" destOrd="0" presId="urn:microsoft.com/office/officeart/2005/8/layout/equation2"/>
    <dgm:cxn modelId="{9A9FC2B6-FBF0-4D35-A4B4-100A7194016D}" type="presOf" srcId="{7B0AAA41-0B41-44C9-BF17-0B1F6EBE4FFC}" destId="{AE3FA02E-FDE6-4000-8FD4-FFD93F4EED36}" srcOrd="0" destOrd="0" presId="urn:microsoft.com/office/officeart/2005/8/layout/equation2"/>
    <dgm:cxn modelId="{7DC7673D-F672-45FF-AB23-272391430BF7}" type="presOf" srcId="{D58D2E87-725E-4320-A56D-B5D2C37BA369}" destId="{F3D41AD6-4969-4F6A-8AF9-D5B6980195A5}" srcOrd="0" destOrd="0" presId="urn:microsoft.com/office/officeart/2005/8/layout/equation2"/>
    <dgm:cxn modelId="{A9560F9A-4CA5-47C0-A30A-04E6FD50C306}" type="presOf" srcId="{A5917415-8D70-48A4-90DD-91C54BD65C33}" destId="{7E132703-21A8-4B79-85F7-8E4E277B1E57}" srcOrd="1" destOrd="0" presId="urn:microsoft.com/office/officeart/2005/8/layout/equation2"/>
    <dgm:cxn modelId="{7C5C9870-AB23-48B7-8B11-E0B9E90BEF20}" type="presOf" srcId="{5C8A9FCE-4903-403C-812B-450BA4023BB3}" destId="{9AB7AE38-8E6E-486E-905C-0245CF16CF30}" srcOrd="0" destOrd="0" presId="urn:microsoft.com/office/officeart/2005/8/layout/equation2"/>
    <dgm:cxn modelId="{EC5D7D5F-B61B-4F1D-8A8A-24CEFCDF7855}" srcId="{7B0AAA41-0B41-44C9-BF17-0B1F6EBE4FFC}" destId="{5C8A9FCE-4903-403C-812B-450BA4023BB3}" srcOrd="2" destOrd="0" parTransId="{59572F92-23FD-4076-9E1E-4643A479F565}" sibTransId="{F334DDB6-C59E-4E4E-BF88-F423D6B6A08A}"/>
    <dgm:cxn modelId="{0DD23E2B-CBE3-4D91-B212-41FC1063A2E5}" type="presOf" srcId="{A5917415-8D70-48A4-90DD-91C54BD65C33}" destId="{98F37352-6A83-4CBC-957D-ED7EC5A7C120}" srcOrd="0" destOrd="0" presId="urn:microsoft.com/office/officeart/2005/8/layout/equation2"/>
    <dgm:cxn modelId="{304CDD27-CB71-4441-8B3E-DC24C6A5BD5E}" type="presOf" srcId="{1CB37B7E-172C-42E9-9D08-5A088764D49B}" destId="{4C32C03E-80F2-401D-872D-0FC9D46940A2}" srcOrd="0" destOrd="0" presId="urn:microsoft.com/office/officeart/2005/8/layout/equation2"/>
    <dgm:cxn modelId="{ACA5A2AC-D3F0-44DE-BB6A-9D357895A934}" srcId="{7B0AAA41-0B41-44C9-BF17-0B1F6EBE4FFC}" destId="{D58D2E87-725E-4320-A56D-B5D2C37BA369}" srcOrd="1" destOrd="0" parTransId="{E9382E30-774F-4A03-8A7A-833B3B42BC1F}" sibTransId="{A5917415-8D70-48A4-90DD-91C54BD65C33}"/>
    <dgm:cxn modelId="{252D97DF-8E85-48EC-8CB4-98807509AB90}" srcId="{7B0AAA41-0B41-44C9-BF17-0B1F6EBE4FFC}" destId="{7139B0A0-73E8-4FB2-8A94-1C8C201A09D5}" srcOrd="0" destOrd="0" parTransId="{BAC481A0-D651-4BA0-A579-38C44215BA6B}" sibTransId="{1CB37B7E-172C-42E9-9D08-5A088764D49B}"/>
    <dgm:cxn modelId="{58E05FFA-CC40-416C-99F2-E13D7C2E47F2}" type="presParOf" srcId="{AE3FA02E-FDE6-4000-8FD4-FFD93F4EED36}" destId="{602CD971-29B7-4245-B8AF-3745B6ADF5FE}" srcOrd="0" destOrd="0" presId="urn:microsoft.com/office/officeart/2005/8/layout/equation2"/>
    <dgm:cxn modelId="{E4E35A1F-F601-4B52-B3AB-228621810C4A}" type="presParOf" srcId="{602CD971-29B7-4245-B8AF-3745B6ADF5FE}" destId="{930E768A-5C65-40F7-A7C9-399EE5EFBACE}" srcOrd="0" destOrd="0" presId="urn:microsoft.com/office/officeart/2005/8/layout/equation2"/>
    <dgm:cxn modelId="{7013617F-2E74-404F-A359-9019F199EBB0}" type="presParOf" srcId="{602CD971-29B7-4245-B8AF-3745B6ADF5FE}" destId="{B903D48F-9130-4E8E-9965-178F6F971770}" srcOrd="1" destOrd="0" presId="urn:microsoft.com/office/officeart/2005/8/layout/equation2"/>
    <dgm:cxn modelId="{C7B9181C-6BD1-4359-BB9E-9A08831C1A9A}" type="presParOf" srcId="{602CD971-29B7-4245-B8AF-3745B6ADF5FE}" destId="{4C32C03E-80F2-401D-872D-0FC9D46940A2}" srcOrd="2" destOrd="0" presId="urn:microsoft.com/office/officeart/2005/8/layout/equation2"/>
    <dgm:cxn modelId="{26B5BE0E-D721-4C07-9230-FAD47360B0F0}" type="presParOf" srcId="{602CD971-29B7-4245-B8AF-3745B6ADF5FE}" destId="{98D5B929-E81F-423B-845E-0A8450311096}" srcOrd="3" destOrd="0" presId="urn:microsoft.com/office/officeart/2005/8/layout/equation2"/>
    <dgm:cxn modelId="{4ED0F586-1D4B-42DA-9BBC-775F61096514}" type="presParOf" srcId="{602CD971-29B7-4245-B8AF-3745B6ADF5FE}" destId="{F3D41AD6-4969-4F6A-8AF9-D5B6980195A5}" srcOrd="4" destOrd="0" presId="urn:microsoft.com/office/officeart/2005/8/layout/equation2"/>
    <dgm:cxn modelId="{5E2F2D98-8BBE-4425-AE6C-F8AF62FA9DB3}" type="presParOf" srcId="{AE3FA02E-FDE6-4000-8FD4-FFD93F4EED36}" destId="{98F37352-6A83-4CBC-957D-ED7EC5A7C120}" srcOrd="1" destOrd="0" presId="urn:microsoft.com/office/officeart/2005/8/layout/equation2"/>
    <dgm:cxn modelId="{E6EBF289-A263-4DDB-8964-CAA52F41537B}" type="presParOf" srcId="{98F37352-6A83-4CBC-957D-ED7EC5A7C120}" destId="{7E132703-21A8-4B79-85F7-8E4E277B1E57}" srcOrd="0" destOrd="0" presId="urn:microsoft.com/office/officeart/2005/8/layout/equation2"/>
    <dgm:cxn modelId="{F5688858-6692-46C2-979E-042668939773}" type="presParOf" srcId="{AE3FA02E-FDE6-4000-8FD4-FFD93F4EED36}" destId="{9AB7AE38-8E6E-486E-905C-0245CF16CF3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E768A-5C65-40F7-A7C9-399EE5EFBACE}">
      <dsp:nvSpPr>
        <dsp:cNvPr id="0" name=""/>
        <dsp:cNvSpPr/>
      </dsp:nvSpPr>
      <dsp:spPr>
        <a:xfrm>
          <a:off x="1453565" y="785"/>
          <a:ext cx="1580327" cy="1580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Аккредитующая организация</a:t>
          </a:r>
          <a:endParaRPr lang="ru-RU" sz="1400" kern="1200" dirty="0"/>
        </a:p>
      </dsp:txBody>
      <dsp:txXfrm>
        <a:off x="1684999" y="232219"/>
        <a:ext cx="1117459" cy="1117459"/>
      </dsp:txXfrm>
    </dsp:sp>
    <dsp:sp modelId="{4C32C03E-80F2-401D-872D-0FC9D46940A2}">
      <dsp:nvSpPr>
        <dsp:cNvPr id="0" name=""/>
        <dsp:cNvSpPr/>
      </dsp:nvSpPr>
      <dsp:spPr>
        <a:xfrm>
          <a:off x="1785434" y="1709435"/>
          <a:ext cx="916590" cy="91659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906928" y="2059939"/>
        <a:ext cx="673602" cy="215582"/>
      </dsp:txXfrm>
    </dsp:sp>
    <dsp:sp modelId="{F3D41AD6-4969-4F6A-8AF9-D5B6980195A5}">
      <dsp:nvSpPr>
        <dsp:cNvPr id="0" name=""/>
        <dsp:cNvSpPr/>
      </dsp:nvSpPr>
      <dsp:spPr>
        <a:xfrm>
          <a:off x="1453565" y="2754348"/>
          <a:ext cx="1580327" cy="1580327"/>
        </a:xfrm>
        <a:prstGeom prst="ellipse">
          <a:avLst/>
        </a:prstGeom>
        <a:solidFill>
          <a:schemeClr val="accent4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Экспертная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организация</a:t>
          </a:r>
          <a:endParaRPr lang="ru-RU" sz="1400" kern="1200" dirty="0"/>
        </a:p>
      </dsp:txBody>
      <dsp:txXfrm>
        <a:off x="1684999" y="2985782"/>
        <a:ext cx="1117459" cy="1117459"/>
      </dsp:txXfrm>
    </dsp:sp>
    <dsp:sp modelId="{98F37352-6A83-4CBC-957D-ED7EC5A7C120}">
      <dsp:nvSpPr>
        <dsp:cNvPr id="0" name=""/>
        <dsp:cNvSpPr/>
      </dsp:nvSpPr>
      <dsp:spPr>
        <a:xfrm>
          <a:off x="3270942" y="1873790"/>
          <a:ext cx="502544" cy="587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270942" y="1991366"/>
        <a:ext cx="351781" cy="352729"/>
      </dsp:txXfrm>
    </dsp:sp>
    <dsp:sp modelId="{9AB7AE38-8E6E-486E-905C-0245CF16CF30}">
      <dsp:nvSpPr>
        <dsp:cNvPr id="0" name=""/>
        <dsp:cNvSpPr/>
      </dsp:nvSpPr>
      <dsp:spPr>
        <a:xfrm>
          <a:off x="3982090" y="587403"/>
          <a:ext cx="3160655" cy="3160655"/>
        </a:xfrm>
        <a:prstGeom prst="ellipse">
          <a:avLst/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Образовательная организация: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Образовательные программы, предложенные к </a:t>
          </a:r>
          <a:r>
            <a:rPr lang="ru-RU" sz="2100" kern="1200" dirty="0" smtClean="0"/>
            <a:t>аккредитации; выпускники</a:t>
          </a:r>
          <a:endParaRPr lang="ru-RU" sz="2100" kern="1200" dirty="0"/>
        </a:p>
      </dsp:txBody>
      <dsp:txXfrm>
        <a:off x="4444957" y="1050270"/>
        <a:ext cx="2234921" cy="22349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E768A-5C65-40F7-A7C9-399EE5EFBACE}">
      <dsp:nvSpPr>
        <dsp:cNvPr id="0" name=""/>
        <dsp:cNvSpPr/>
      </dsp:nvSpPr>
      <dsp:spPr>
        <a:xfrm>
          <a:off x="1453565" y="785"/>
          <a:ext cx="1580327" cy="1580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Аккредитующая организация</a:t>
          </a:r>
          <a:endParaRPr lang="ru-RU" sz="1400" kern="1200" dirty="0"/>
        </a:p>
      </dsp:txBody>
      <dsp:txXfrm>
        <a:off x="1684999" y="232219"/>
        <a:ext cx="1117459" cy="1117459"/>
      </dsp:txXfrm>
    </dsp:sp>
    <dsp:sp modelId="{4C32C03E-80F2-401D-872D-0FC9D46940A2}">
      <dsp:nvSpPr>
        <dsp:cNvPr id="0" name=""/>
        <dsp:cNvSpPr/>
      </dsp:nvSpPr>
      <dsp:spPr>
        <a:xfrm>
          <a:off x="1785434" y="1709435"/>
          <a:ext cx="916590" cy="91659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906928" y="2059939"/>
        <a:ext cx="673602" cy="215582"/>
      </dsp:txXfrm>
    </dsp:sp>
    <dsp:sp modelId="{F3D41AD6-4969-4F6A-8AF9-D5B6980195A5}">
      <dsp:nvSpPr>
        <dsp:cNvPr id="0" name=""/>
        <dsp:cNvSpPr/>
      </dsp:nvSpPr>
      <dsp:spPr>
        <a:xfrm>
          <a:off x="1453565" y="2754348"/>
          <a:ext cx="1580327" cy="1580327"/>
        </a:xfrm>
        <a:prstGeom prst="ellipse">
          <a:avLst/>
        </a:prstGeom>
        <a:solidFill>
          <a:schemeClr val="accent4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Экспертная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организация</a:t>
          </a:r>
          <a:endParaRPr lang="ru-RU" sz="1400" kern="1200" dirty="0"/>
        </a:p>
      </dsp:txBody>
      <dsp:txXfrm>
        <a:off x="1684999" y="2985782"/>
        <a:ext cx="1117459" cy="1117459"/>
      </dsp:txXfrm>
    </dsp:sp>
    <dsp:sp modelId="{98F37352-6A83-4CBC-957D-ED7EC5A7C120}">
      <dsp:nvSpPr>
        <dsp:cNvPr id="0" name=""/>
        <dsp:cNvSpPr/>
      </dsp:nvSpPr>
      <dsp:spPr>
        <a:xfrm rot="1404101">
          <a:off x="3224027" y="787630"/>
          <a:ext cx="904198" cy="587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231281" y="870182"/>
        <a:ext cx="727834" cy="352729"/>
      </dsp:txXfrm>
    </dsp:sp>
    <dsp:sp modelId="{9AB7AE38-8E6E-486E-905C-0245CF16CF30}">
      <dsp:nvSpPr>
        <dsp:cNvPr id="0" name=""/>
        <dsp:cNvSpPr/>
      </dsp:nvSpPr>
      <dsp:spPr>
        <a:xfrm>
          <a:off x="3974792" y="110871"/>
          <a:ext cx="3160655" cy="3160655"/>
        </a:xfrm>
        <a:prstGeom prst="ellipse">
          <a:avLst/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Образовательная организация: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Образовательные программы, предложенные к аккредитации</a:t>
          </a:r>
          <a:endParaRPr lang="ru-RU" sz="2100" kern="1200" dirty="0"/>
        </a:p>
      </dsp:txBody>
      <dsp:txXfrm>
        <a:off x="4437659" y="573738"/>
        <a:ext cx="2234921" cy="2234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42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8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0768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204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4658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0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819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69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73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74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38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28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41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95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94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4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8067B-2134-4884-9E44-D2B264C0C9E4}" type="datetimeFigureOut">
              <a:rPr lang="ru-RU" smtClean="0"/>
              <a:pPr/>
              <a:t>31/10/13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A6F26F-0481-4479-A4BD-576ECB94D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47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1089;&#1077;&#1084;&#1080;&#1085;&#1072;&#1088;/&#1040;&#1082;&#1082;&#1088;&#1077;&#1076;&#1080;&#1090;&#1072;&#1094;&#1080;&#1103;.do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Апробация модели </a:t>
            </a:r>
            <a:r>
              <a:rPr lang="ru-RU" sz="3200" dirty="0" smtClean="0"/>
              <a:t>профессионально-общественной аккредитации, </a:t>
            </a:r>
            <a:r>
              <a:rPr lang="ru-RU" sz="3200" dirty="0" smtClean="0"/>
              <a:t>разработанной </a:t>
            </a:r>
            <a:r>
              <a:rPr lang="ru-RU" sz="3200" dirty="0" smtClean="0"/>
              <a:t>в рамках ФЦПРО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Межрегиональная конференция </a:t>
            </a:r>
            <a:r>
              <a:rPr lang="ru-RU" dirty="0" smtClean="0"/>
              <a:t>«Общественное обсуждение модели </a:t>
            </a:r>
            <a:r>
              <a:rPr lang="ru-RU" dirty="0" smtClean="0"/>
              <a:t> профессионально-общественной </a:t>
            </a:r>
            <a:r>
              <a:rPr lang="ru-RU" dirty="0"/>
              <a:t>аккредитации программ высшего профессионального </a:t>
            </a:r>
            <a:r>
              <a:rPr lang="ru-RU" dirty="0" smtClean="0"/>
              <a:t>образования»</a:t>
            </a:r>
          </a:p>
          <a:p>
            <a:pPr algn="r"/>
            <a:r>
              <a:rPr lang="ru-RU" dirty="0" err="1" smtClean="0"/>
              <a:t>А.В.Серова</a:t>
            </a:r>
            <a:r>
              <a:rPr lang="ru-RU" dirty="0" smtClean="0"/>
              <a:t>, </a:t>
            </a:r>
            <a:r>
              <a:rPr lang="ru-RU" dirty="0" smtClean="0"/>
              <a:t>31.10.2013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17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предложенной в рамках ФЦПРО модели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53849"/>
            <a:ext cx="8596668" cy="428751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dirty="0" smtClean="0"/>
              <a:t>Принципы профессионально-общественной аккредитации программ высшего профессионального образования</a:t>
            </a:r>
            <a:endParaRPr lang="ru-RU" sz="1600" dirty="0"/>
          </a:p>
          <a:p>
            <a:pPr>
              <a:spcBef>
                <a:spcPts val="0"/>
              </a:spcBef>
            </a:pPr>
            <a:r>
              <a:rPr lang="ru-RU" sz="1600" dirty="0"/>
              <a:t>Система критериев и показателей </a:t>
            </a:r>
            <a:r>
              <a:rPr lang="ru-RU" sz="1600" dirty="0" smtClean="0"/>
              <a:t>профессионально-общественной </a:t>
            </a:r>
            <a:r>
              <a:rPr lang="ru-RU" sz="1600" dirty="0"/>
              <a:t>аккредитации программ профессионального образования ВПО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Критерии </a:t>
            </a:r>
            <a:r>
              <a:rPr lang="ru-RU" sz="1600" dirty="0" smtClean="0"/>
              <a:t>профессионально-общественной </a:t>
            </a:r>
            <a:r>
              <a:rPr lang="ru-RU" sz="1600" dirty="0"/>
              <a:t>аккредитации программ высшего профессионального образования 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Система оценки критериев и показателей 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Подходы к независимой оценке показателей </a:t>
            </a:r>
            <a:r>
              <a:rPr lang="ru-RU" sz="1600" dirty="0" smtClean="0"/>
              <a:t>аккредитации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Критерии вынесения решения об аккредитации программы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Описание технологии </a:t>
            </a:r>
            <a:r>
              <a:rPr lang="ru-RU" sz="1600" dirty="0" smtClean="0"/>
              <a:t>профессионально-общественной </a:t>
            </a:r>
            <a:r>
              <a:rPr lang="ru-RU" sz="1600" dirty="0"/>
              <a:t>аккредитации программ высшего профессионального образования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Методика отбора, обучения и мотивации экспертов, участвующих в </a:t>
            </a:r>
            <a:r>
              <a:rPr lang="ru-RU" sz="1600" dirty="0" smtClean="0"/>
              <a:t>профессионально-общественной </a:t>
            </a:r>
            <a:r>
              <a:rPr lang="ru-RU" sz="1600" dirty="0"/>
              <a:t>аккредитации программ профессионального образования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Регламенты и стандарты проведения </a:t>
            </a:r>
            <a:r>
              <a:rPr lang="ru-RU" sz="1600" dirty="0" smtClean="0"/>
              <a:t>профессионально-общественной </a:t>
            </a:r>
            <a:r>
              <a:rPr lang="ru-RU" sz="1600" dirty="0"/>
              <a:t>аккредитации программ профессионального образования </a:t>
            </a:r>
            <a:r>
              <a:rPr lang="ru-RU" sz="1600" dirty="0" smtClean="0"/>
              <a:t>ВПО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Описание механизмов представления результатов </a:t>
            </a:r>
            <a:r>
              <a:rPr lang="ru-RU" sz="1600" dirty="0" smtClean="0"/>
              <a:t>профессионально-общественной </a:t>
            </a:r>
            <a:r>
              <a:rPr lang="ru-RU" sz="1600" dirty="0"/>
              <a:t>аккредитации программ высшего профессионального </a:t>
            </a:r>
            <a:r>
              <a:rPr lang="ru-RU" sz="1600" dirty="0" smtClean="0"/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7617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адаптации модели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14007"/>
            <a:ext cx="8596668" cy="4527355"/>
          </a:xfrm>
        </p:spPr>
        <p:txBody>
          <a:bodyPr>
            <a:noAutofit/>
          </a:bodyPr>
          <a:lstStyle/>
          <a:p>
            <a:r>
              <a:rPr lang="ru-RU" sz="1400" dirty="0" smtClean="0"/>
              <a:t> </a:t>
            </a:r>
            <a:r>
              <a:rPr lang="ru-RU" sz="2400" dirty="0" smtClean="0"/>
              <a:t>К требованиям и понятийно-категориальном аппарату ФЗ-273 «Об образовании в Российской Федерации»</a:t>
            </a:r>
          </a:p>
          <a:p>
            <a:r>
              <a:rPr lang="ru-RU" sz="2400" dirty="0" smtClean="0"/>
              <a:t>К задачам аккредитации образовательных программ ВО по укрупненной группе направлений подготовки и специальностей 080000 «Экономика и управление»</a:t>
            </a:r>
            <a:endParaRPr lang="ru-RU" sz="2400" dirty="0"/>
          </a:p>
          <a:p>
            <a:r>
              <a:rPr lang="ru-RU" sz="2400" dirty="0" smtClean="0"/>
              <a:t>К инновациям в системе образования, не нашедшим пока нормативного выражения непосредственно в </a:t>
            </a:r>
            <a:r>
              <a:rPr lang="ru-RU" sz="2400" dirty="0"/>
              <a:t>ФЗ-273 «Об образовании в Российской Федерации</a:t>
            </a:r>
            <a:r>
              <a:rPr lang="ru-RU" sz="2400" dirty="0" smtClean="0"/>
              <a:t>» (</a:t>
            </a:r>
            <a:r>
              <a:rPr lang="ru-RU" sz="2400" i="1" dirty="0" smtClean="0"/>
              <a:t>прикладной </a:t>
            </a:r>
            <a:r>
              <a:rPr lang="ru-RU" sz="2400" i="1" dirty="0" err="1" smtClean="0"/>
              <a:t>бакалавриат</a:t>
            </a:r>
            <a:r>
              <a:rPr lang="ru-RU" sz="2400" i="1" dirty="0" smtClean="0"/>
              <a:t>, множественность ОП в рамках направления, изменение перечня и новая редакция ФГОС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2065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676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Принципы профессионально-общественной аккредитации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893195"/>
            <a:ext cx="8596668" cy="414816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Аккредитующая организация …должна ориентироваться в первую очередь на </a:t>
            </a:r>
            <a:r>
              <a:rPr lang="ru-RU" dirty="0" smtClean="0">
                <a:solidFill>
                  <a:srgbClr val="C00000"/>
                </a:solidFill>
              </a:rPr>
              <a:t>профессиональные стандарты</a:t>
            </a:r>
            <a:r>
              <a:rPr lang="ru-RU" dirty="0" smtClean="0"/>
              <a:t>, разработанные объединениями работодателей и признанные в аккредитующей организации, </a:t>
            </a:r>
            <a:r>
              <a:rPr lang="ru-RU" dirty="0" smtClean="0">
                <a:solidFill>
                  <a:srgbClr val="C00000"/>
                </a:solidFill>
              </a:rPr>
              <a:t>и/или рамки профессиональных квалификаций, и/или профессиональные рамки компетенций</a:t>
            </a:r>
            <a:r>
              <a:rPr lang="ru-RU" dirty="0" smtClean="0"/>
              <a:t>; кроме того, она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должна учитывать различные стандарты образовательной деятельности, которые признаются в обществе и на основании которых можно оценивать и сопоставлять качество результатов обучения и гарантии качества образования, предоставляемые образовательными организациями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В число таких стандартов входят европейские стандарты (ESG), федеральные государственные образовательные стандарты (ФГОС), образовательные стандарты, самостоятельно устанавливаемые организациями высшего образования, имеющими на это право согласно ФЗ-267 «Об образовании в Российской Федерации» (ОС),  стандарты российских и международных общественных организаций, осуществляющих деятельность в области образования, и др.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002332" y="4121240"/>
            <a:ext cx="1609859" cy="18159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?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Профессиональная </a:t>
            </a:r>
            <a:br>
              <a:rPr lang="ru-RU" dirty="0" smtClean="0"/>
            </a:br>
            <a:r>
              <a:rPr lang="ru-RU" dirty="0" smtClean="0"/>
              <a:t>или общественная?</a:t>
            </a:r>
            <a:endParaRPr lang="ru-RU" dirty="0"/>
          </a:p>
        </p:txBody>
      </p:sp>
      <p:pic>
        <p:nvPicPr>
          <p:cNvPr id="4" name="Содержимое 3" descr="w_0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5387" y="2251522"/>
            <a:ext cx="3244056" cy="3244056"/>
          </a:xfrm>
        </p:spPr>
      </p:pic>
      <p:sp>
        <p:nvSpPr>
          <p:cNvPr id="5" name="Прямоугольник 4"/>
          <p:cNvSpPr/>
          <p:nvPr/>
        </p:nvSpPr>
        <p:spPr>
          <a:xfrm>
            <a:off x="1043189" y="1930401"/>
            <a:ext cx="2640169" cy="3298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Взгляд российских работодателей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Стандарты профессиональные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Критерии из сферы бизнеса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Выпускники и результаты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287297" y="1790163"/>
            <a:ext cx="2640169" cy="3438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Взгляд со стороны нормирующих документов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Стандарты образовательные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Критерии сферы образования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Программы и процессы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профессионально-общественной аккредитации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Критерии, определяющие качество результатов обучения:</a:t>
            </a:r>
            <a:r>
              <a:rPr lang="ru-RU" b="1" i="1" dirty="0" smtClean="0"/>
              <a:t> 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востребованность выпускников программы на федеральном и региональном рынках </a:t>
            </a:r>
            <a:r>
              <a:rPr lang="ru-RU" dirty="0" smtClean="0"/>
              <a:t>труда (</a:t>
            </a:r>
            <a:r>
              <a:rPr lang="ru-RU" dirty="0" smtClean="0">
                <a:solidFill>
                  <a:srgbClr val="FF0000"/>
                </a:solidFill>
              </a:rPr>
              <a:t>учет позиционирования и ориентации программы на конкретные рынки</a:t>
            </a:r>
            <a:r>
              <a:rPr lang="ru-RU" dirty="0" smtClean="0"/>
              <a:t>);</a:t>
            </a: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 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/>
              <a:t>компетенций </a:t>
            </a:r>
            <a:r>
              <a:rPr lang="ru-RU" dirty="0" smtClean="0"/>
              <a:t>выпускника </a:t>
            </a:r>
            <a:r>
              <a:rPr lang="ru-RU" dirty="0" smtClean="0">
                <a:solidFill>
                  <a:srgbClr val="FF0000"/>
                </a:solidFill>
              </a:rPr>
              <a:t>и студента</a:t>
            </a:r>
            <a:r>
              <a:rPr lang="ru-RU" dirty="0" smtClean="0"/>
              <a:t>; </a:t>
            </a: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уровень удовлетворенности </a:t>
            </a:r>
            <a:r>
              <a:rPr lang="ru-RU" dirty="0" smtClean="0"/>
              <a:t>качеством подготовки работодателя и самого выпускники. </a:t>
            </a:r>
            <a:endParaRPr lang="ru-RU" dirty="0" smtClean="0"/>
          </a:p>
          <a:p>
            <a:pPr lvl="0"/>
            <a:r>
              <a:rPr lang="ru-RU" dirty="0" smtClean="0"/>
              <a:t>Критерии, определяющие эффективность условий реализации программы</a:t>
            </a:r>
            <a:r>
              <a:rPr lang="ru-RU" i="1" dirty="0" smtClean="0"/>
              <a:t>: 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программа (стратегия, цели, содержание структура, </a:t>
            </a:r>
            <a:r>
              <a:rPr lang="ru-RU" dirty="0" smtClean="0"/>
              <a:t>менеджмент – </a:t>
            </a:r>
            <a:r>
              <a:rPr lang="ru-RU" dirty="0" smtClean="0">
                <a:solidFill>
                  <a:srgbClr val="FF0000"/>
                </a:solidFill>
              </a:rPr>
              <a:t>система критериев и показателей</a:t>
            </a:r>
            <a:r>
              <a:rPr lang="ru-RU" dirty="0" smtClean="0"/>
              <a:t>); </a:t>
            </a: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учебно-методические материалы; 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технологии и методики образовательной деятельности; 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материально-технические 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финансовые ресурсы </a:t>
            </a:r>
            <a:r>
              <a:rPr lang="ru-RU" dirty="0" smtClean="0"/>
              <a:t>программы; 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информационные </a:t>
            </a:r>
            <a:r>
              <a:rPr lang="ru-RU" dirty="0" smtClean="0"/>
              <a:t>ресурсы и информационная открытость </a:t>
            </a:r>
            <a:r>
              <a:rPr lang="ru-RU" dirty="0" smtClean="0"/>
              <a:t>программы.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и показатели:</a:t>
            </a:r>
            <a:br>
              <a:rPr lang="ru-RU" dirty="0" smtClean="0"/>
            </a:br>
            <a:r>
              <a:rPr lang="ru-RU" dirty="0" smtClean="0"/>
              <a:t> качество результатов обучения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err="1" smtClean="0"/>
              <a:t>Востребованность</a:t>
            </a:r>
            <a:r>
              <a:rPr lang="ru-RU" b="1" dirty="0" smtClean="0"/>
              <a:t> выпускников программы на федеральном и региональном рынках труда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Анализ потребности регионального и местного рынков труда в выпускниках данного направления (по результатам анализа статистических данных, данных исследовательских агентств, hr-агентств, региональных органов власти и др.)</a:t>
            </a:r>
          </a:p>
          <a:p>
            <a:pPr lvl="0"/>
            <a:r>
              <a:rPr lang="ru-RU" dirty="0" smtClean="0">
                <a:solidFill>
                  <a:schemeClr val="accent1"/>
                </a:solidFill>
              </a:rPr>
              <a:t>В течение какого времени выпускники программы смогли трудоустроиться на работу по специальности (в разрезе доли трудоустройства в регионе и вне региона)</a:t>
            </a:r>
          </a:p>
          <a:p>
            <a:pPr lvl="0"/>
            <a:r>
              <a:rPr lang="ru-RU" dirty="0" smtClean="0"/>
              <a:t>Средняя зарплата выпускника сразу после выпуска и в динамике</a:t>
            </a:r>
          </a:p>
          <a:p>
            <a:pPr lvl="0"/>
            <a:r>
              <a:rPr lang="ru-RU" dirty="0" smtClean="0"/>
              <a:t>Анализ занятости выпускников программы в соответствии с индивидуальными карьерными ожиданиями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Наличие</a:t>
            </a:r>
            <a:r>
              <a:rPr lang="ru-RU" dirty="0" smtClean="0"/>
              <a:t> студентов</a:t>
            </a:r>
            <a:r>
              <a:rPr lang="ru-RU" dirty="0" smtClean="0"/>
              <a:t>, получивших приглашения на работу по итогам прохождения практики</a:t>
            </a:r>
          </a:p>
          <a:p>
            <a:pPr lvl="0"/>
            <a:r>
              <a:rPr lang="ru-RU" dirty="0" smtClean="0"/>
              <a:t>Наличие службы мониторинга </a:t>
            </a:r>
            <a:r>
              <a:rPr lang="ru-RU" dirty="0" err="1" smtClean="0"/>
              <a:t>востребованности</a:t>
            </a:r>
            <a:r>
              <a:rPr lang="ru-RU" dirty="0" smtClean="0"/>
              <a:t> выпускников программы, предоставляющей объективную информацию.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и показатели:</a:t>
            </a:r>
            <a:br>
              <a:rPr lang="ru-RU" dirty="0" smtClean="0"/>
            </a:br>
            <a:r>
              <a:rPr lang="ru-RU" dirty="0" smtClean="0"/>
              <a:t> качество результатов обучения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751527"/>
            <a:ext cx="9316672" cy="4559121"/>
          </a:xfrm>
        </p:spPr>
        <p:txBody>
          <a:bodyPr>
            <a:normAutofit/>
          </a:bodyPr>
          <a:lstStyle/>
          <a:p>
            <a:pPr lvl="0"/>
            <a:r>
              <a:rPr lang="ru-RU" sz="2500" b="1" dirty="0" smtClean="0"/>
              <a:t>Уровень </a:t>
            </a:r>
            <a:r>
              <a:rPr lang="ru-RU" sz="2500" b="1" dirty="0" err="1" smtClean="0"/>
              <a:t>сформированности</a:t>
            </a:r>
            <a:r>
              <a:rPr lang="ru-RU" sz="2500" b="1" dirty="0" smtClean="0"/>
              <a:t> </a:t>
            </a:r>
            <a:r>
              <a:rPr lang="ru-RU" sz="2500" b="1" dirty="0" smtClean="0"/>
              <a:t>компетенций выпускника:</a:t>
            </a:r>
          </a:p>
          <a:p>
            <a:pPr lvl="0"/>
            <a:r>
              <a:rPr lang="ru-RU" sz="2500" b="1" dirty="0" smtClean="0"/>
              <a:t> оценка через наличие профессиональных сертификатов (</a:t>
            </a:r>
            <a:r>
              <a:rPr lang="ru-RU" sz="2500" b="1" i="1" dirty="0" smtClean="0"/>
              <a:t>отсроченный результат</a:t>
            </a:r>
            <a:r>
              <a:rPr lang="ru-RU" sz="2500" b="1" dirty="0" smtClean="0"/>
              <a:t>), </a:t>
            </a:r>
          </a:p>
          <a:p>
            <a:pPr lvl="0"/>
            <a:r>
              <a:rPr lang="ru-RU" sz="2500" b="1" dirty="0" smtClean="0"/>
              <a:t>независимая оценка квалификаций </a:t>
            </a:r>
            <a:endParaRPr lang="ru-RU" sz="2500" dirty="0" smtClean="0"/>
          </a:p>
          <a:p>
            <a:pPr lvl="0">
              <a:spcBef>
                <a:spcPts val="0"/>
              </a:spcBef>
            </a:pPr>
            <a:endParaRPr lang="ru-RU" sz="2000" dirty="0" smtClean="0"/>
          </a:p>
          <a:p>
            <a:pPr>
              <a:spcBef>
                <a:spcPts val="0"/>
              </a:spcBef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и показатели:</a:t>
            </a:r>
            <a:br>
              <a:rPr lang="ru-RU" dirty="0" smtClean="0"/>
            </a:br>
            <a:r>
              <a:rPr lang="ru-RU" dirty="0" smtClean="0"/>
              <a:t> качество результатов обучения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751527"/>
            <a:ext cx="9316672" cy="4559121"/>
          </a:xfrm>
        </p:spPr>
        <p:txBody>
          <a:bodyPr>
            <a:normAutofit/>
          </a:bodyPr>
          <a:lstStyle/>
          <a:p>
            <a:pPr lvl="0"/>
            <a:r>
              <a:rPr lang="ru-RU" sz="2500" b="1" dirty="0" smtClean="0"/>
              <a:t>Уровень </a:t>
            </a:r>
            <a:r>
              <a:rPr lang="ru-RU" sz="2500" b="1" dirty="0" err="1" smtClean="0"/>
              <a:t>сформированности</a:t>
            </a:r>
            <a:r>
              <a:rPr lang="ru-RU" sz="2500" b="1" dirty="0" smtClean="0"/>
              <a:t> </a:t>
            </a:r>
            <a:r>
              <a:rPr lang="ru-RU" sz="2500" b="1" dirty="0" smtClean="0"/>
              <a:t>компетенций студента:</a:t>
            </a:r>
          </a:p>
          <a:p>
            <a:pPr marL="0" lvl="0" indent="0">
              <a:buNone/>
            </a:pPr>
            <a:endParaRPr lang="ru-RU" sz="2500" dirty="0" smtClean="0"/>
          </a:p>
          <a:p>
            <a:pPr lvl="0">
              <a:spcBef>
                <a:spcPts val="0"/>
              </a:spcBef>
            </a:pPr>
            <a:endParaRPr lang="ru-RU" sz="2000" dirty="0" smtClean="0"/>
          </a:p>
          <a:p>
            <a:pPr>
              <a:spcBef>
                <a:spcPts val="0"/>
              </a:spcBef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17431" y="2846231"/>
            <a:ext cx="3773510" cy="1184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Оценка используемых в вузе контрольных и оценочных материалов (</a:t>
            </a:r>
            <a:r>
              <a:rPr lang="ru-RU" dirty="0" err="1" smtClean="0"/>
              <a:t>компететностный</a:t>
            </a:r>
            <a:r>
              <a:rPr lang="ru-RU" dirty="0" smtClean="0"/>
              <a:t> характер, </a:t>
            </a:r>
            <a:r>
              <a:rPr lang="ru-RU" dirty="0" err="1" smtClean="0"/>
              <a:t>валидность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649273" y="4031088"/>
            <a:ext cx="1931831" cy="1004552"/>
          </a:xfrm>
          <a:prstGeom prst="downArrow">
            <a:avLst/>
          </a:prstGeom>
          <a:solidFill>
            <a:srgbClr val="F46F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847008" y="4842457"/>
            <a:ext cx="3335629" cy="141667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Признание результатов промежуточной и итоговой аттестации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4082602" y="5321121"/>
            <a:ext cx="1545465" cy="86288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16200000">
            <a:off x="2218983" y="4230709"/>
            <a:ext cx="888641" cy="86288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985777" y="5279914"/>
            <a:ext cx="2917032" cy="1204176"/>
          </a:xfrm>
          <a:prstGeom prst="flowChartAlternateProcess">
            <a:avLst/>
          </a:prstGeom>
          <a:solidFill>
            <a:srgbClr val="E25414">
              <a:alpha val="5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отсутствии профессионально-признанных единых измерителей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76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и показатели:</a:t>
            </a:r>
            <a:br>
              <a:rPr lang="ru-RU" dirty="0" smtClean="0"/>
            </a:br>
            <a:r>
              <a:rPr lang="ru-RU" dirty="0" smtClean="0"/>
              <a:t> качество результатов обучения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751527"/>
            <a:ext cx="9316672" cy="4559121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/>
              <a:t>Уровень удовлетворенности результатами обучения</a:t>
            </a:r>
            <a:endParaRPr lang="ru-RU" sz="2400" dirty="0" smtClean="0"/>
          </a:p>
          <a:p>
            <a:endParaRPr lang="ru-RU" sz="2400" dirty="0" smtClean="0"/>
          </a:p>
          <a:p>
            <a:pPr lvl="0"/>
            <a:r>
              <a:rPr lang="ru-RU" sz="2400" dirty="0" smtClean="0"/>
              <a:t>Удовлетворенность результатами обучения работодателей (достаточность, актуальность, полнота сформированных компетенций).</a:t>
            </a:r>
          </a:p>
          <a:p>
            <a:pPr lvl="0"/>
            <a:r>
              <a:rPr lang="ru-RU" sz="2400" dirty="0" smtClean="0"/>
              <a:t>Удовлетворенность результатами обучения выпускников программы (достаточность для начала карьеры и последующего ее выстраивания).</a:t>
            </a:r>
          </a:p>
          <a:p>
            <a:pPr>
              <a:buNone/>
            </a:pPr>
            <a:r>
              <a:rPr lang="ru-RU" sz="1600" dirty="0" smtClean="0"/>
              <a:t> </a:t>
            </a:r>
            <a:endParaRPr lang="ru-RU" sz="2000" dirty="0" smtClean="0"/>
          </a:p>
          <a:p>
            <a:pPr lvl="0">
              <a:spcBef>
                <a:spcPts val="0"/>
              </a:spcBef>
            </a:pPr>
            <a:endParaRPr lang="ru-RU" sz="2000" dirty="0" smtClean="0"/>
          </a:p>
          <a:p>
            <a:pPr>
              <a:spcBef>
                <a:spcPts val="0"/>
              </a:spcBef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и показатели:</a:t>
            </a:r>
            <a:br>
              <a:rPr lang="ru-RU" dirty="0" smtClean="0"/>
            </a:br>
            <a:r>
              <a:rPr lang="ru-RU" dirty="0" smtClean="0"/>
              <a:t>качество реализации (условия, гарантия)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790163"/>
            <a:ext cx="8596668" cy="4251199"/>
          </a:xfrm>
        </p:spPr>
        <p:txBody>
          <a:bodyPr>
            <a:normAutofit/>
          </a:bodyPr>
          <a:lstStyle/>
          <a:p>
            <a:r>
              <a:rPr lang="ru-RU" dirty="0" smtClean="0"/>
              <a:t>Переработан состав критериев</a:t>
            </a:r>
          </a:p>
          <a:p>
            <a:r>
              <a:rPr lang="ru-RU" dirty="0" smtClean="0"/>
              <a:t>Учет уровня и направленности образовательной программы (академические бакалаврские программы – широкие и профильные; прикладные бакалаврские программы; академические и прикладные магистерские программы) – </a:t>
            </a:r>
            <a:r>
              <a:rPr lang="ru-RU" b="1" i="1" dirty="0" smtClean="0"/>
              <a:t>разные пороговые значения показателей</a:t>
            </a:r>
          </a:p>
          <a:p>
            <a:r>
              <a:rPr lang="ru-RU" dirty="0" smtClean="0"/>
              <a:t>Учет наличия других форм аккредитации – </a:t>
            </a:r>
            <a:r>
              <a:rPr lang="ru-RU" b="1" i="1" dirty="0" smtClean="0"/>
              <a:t>разный состав критериев</a:t>
            </a:r>
          </a:p>
          <a:p>
            <a:r>
              <a:rPr lang="ru-RU" dirty="0" smtClean="0"/>
              <a:t>Введение типа показателя (констатирующие, долевые, экспертные)</a:t>
            </a:r>
          </a:p>
          <a:p>
            <a:r>
              <a:rPr lang="ru-RU" dirty="0" smtClean="0"/>
              <a:t>Учет направления, направленности и миссии программы – </a:t>
            </a:r>
            <a:r>
              <a:rPr lang="ru-RU" b="1" i="1" dirty="0" smtClean="0"/>
              <a:t>разный вес отдельных показателей в оценке критерия</a:t>
            </a:r>
          </a:p>
          <a:p>
            <a:r>
              <a:rPr lang="ru-RU" dirty="0" smtClean="0"/>
              <a:t>Исключение ряда показателей, изменение типа (с долевых на констатирующие), введение новых показателей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Некоторые принципы и подходы к организации профессионально-общественной аккредитации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Опыт международных и зарубежных </a:t>
            </a:r>
            <a:r>
              <a:rPr lang="ru-RU" dirty="0" err="1" smtClean="0"/>
              <a:t>аккредитационных</a:t>
            </a:r>
            <a:r>
              <a:rPr lang="ru-RU" dirty="0" smtClean="0"/>
              <a:t> организаций: модели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927279" y="3000777"/>
            <a:ext cx="2356834" cy="1249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Профессиональные стандарты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72755" y="3000777"/>
            <a:ext cx="2331076" cy="1146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Профессиональное объединение как аккредитующая организация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7147775" y="3000777"/>
            <a:ext cx="2429487" cy="1442434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Аккредитация образовательных программ/организаций соответствующего направления</a:t>
            </a:r>
            <a:endParaRPr lang="ru-RU" sz="1200" dirty="0"/>
          </a:p>
        </p:txBody>
      </p:sp>
      <p:sp>
        <p:nvSpPr>
          <p:cNvPr id="7" name="Стрелка влево 6"/>
          <p:cNvSpPr/>
          <p:nvPr/>
        </p:nvSpPr>
        <p:spPr>
          <a:xfrm>
            <a:off x="3284113" y="3528811"/>
            <a:ext cx="888642" cy="3606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6503831" y="3528811"/>
            <a:ext cx="643944" cy="34772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927279" y="4768499"/>
            <a:ext cx="2356834" cy="14016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Аккредитационные</a:t>
            </a:r>
            <a:r>
              <a:rPr lang="ru-RU" dirty="0" smtClean="0"/>
              <a:t> стандарты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72755" y="4768499"/>
            <a:ext cx="2331076" cy="13372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Аккредитующая организация, признаваемая профессиональным сообществом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7288836" y="4663322"/>
            <a:ext cx="2429487" cy="1442434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Аккредитация образовательных программ/организаций соответствующей области</a:t>
            </a:r>
            <a:endParaRPr lang="ru-RU" sz="1200" dirty="0"/>
          </a:p>
        </p:txBody>
      </p:sp>
      <p:sp>
        <p:nvSpPr>
          <p:cNvPr id="13" name="Стрелка влево 12"/>
          <p:cNvSpPr/>
          <p:nvPr/>
        </p:nvSpPr>
        <p:spPr>
          <a:xfrm>
            <a:off x="3232295" y="5289019"/>
            <a:ext cx="888642" cy="3606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6555648" y="5244762"/>
            <a:ext cx="733187" cy="34772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4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и показатели в российских проектах общественной оценки </a:t>
            </a:r>
            <a:r>
              <a:rPr lang="ru-RU" dirty="0" smtClean="0"/>
              <a:t>программ (использованный опыт)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Проект оценки программ прикладного </a:t>
            </a:r>
            <a:r>
              <a:rPr lang="ru-RU" sz="3600" dirty="0" err="1" smtClean="0"/>
              <a:t>бакалавриата</a:t>
            </a:r>
            <a:r>
              <a:rPr lang="ru-RU" sz="3600" dirty="0" smtClean="0"/>
              <a:t> </a:t>
            </a:r>
            <a:r>
              <a:rPr lang="ru-RU" sz="3600" dirty="0" smtClean="0"/>
              <a:t>ФИРО</a:t>
            </a:r>
          </a:p>
          <a:p>
            <a:r>
              <a:rPr lang="ru-RU" sz="3600" dirty="0">
                <a:hlinkClick r:id="rId2" action="ppaction://hlinkfile"/>
              </a:rPr>
              <a:t>Оценка программ подготовки управленческих кадров в рамках Президентской программы</a:t>
            </a:r>
            <a:endParaRPr lang="ru-RU" sz="3600" dirty="0"/>
          </a:p>
          <a:p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7532"/>
          </a:xfrm>
        </p:spPr>
        <p:txBody>
          <a:bodyPr/>
          <a:lstStyle/>
          <a:p>
            <a:r>
              <a:rPr lang="ru-RU" dirty="0" err="1" smtClean="0"/>
              <a:t>Самообследование</a:t>
            </a:r>
            <a:r>
              <a:rPr lang="ru-RU" dirty="0" smtClean="0"/>
              <a:t> для вуза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725769"/>
            <a:ext cx="8596668" cy="4315593"/>
          </a:xfrm>
        </p:spPr>
        <p:txBody>
          <a:bodyPr/>
          <a:lstStyle/>
          <a:p>
            <a:r>
              <a:rPr lang="ru-RU" sz="2000" dirty="0" smtClean="0"/>
              <a:t>Какие критерии должны быть отражены в анкете/отчете </a:t>
            </a:r>
            <a:r>
              <a:rPr lang="ru-RU" sz="2000" dirty="0" err="1" smtClean="0"/>
              <a:t>самообследования</a:t>
            </a:r>
            <a:r>
              <a:rPr lang="ru-RU" sz="2000" dirty="0" smtClean="0"/>
              <a:t> образовательной организации?</a:t>
            </a:r>
            <a:endParaRPr lang="ru-RU" dirty="0" smtClean="0"/>
          </a:p>
          <a:p>
            <a:endParaRPr lang="ru-RU" dirty="0" smtClean="0"/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ТИПЫ ПОКАЗАТЕЛЕЙ</a:t>
            </a:r>
          </a:p>
          <a:p>
            <a:r>
              <a:rPr lang="ru-RU" dirty="0" smtClean="0"/>
              <a:t>Долевые </a:t>
            </a:r>
          </a:p>
          <a:p>
            <a:endParaRPr lang="ru-RU" dirty="0" smtClean="0"/>
          </a:p>
          <a:p>
            <a:r>
              <a:rPr lang="ru-RU" dirty="0" smtClean="0"/>
              <a:t>Констатирующие</a:t>
            </a:r>
          </a:p>
          <a:p>
            <a:endParaRPr lang="ru-RU" dirty="0" smtClean="0"/>
          </a:p>
          <a:p>
            <a:r>
              <a:rPr lang="ru-RU" dirty="0" err="1" smtClean="0"/>
              <a:t>Экпертные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46242" y="3284113"/>
            <a:ext cx="3760631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Процент преподавателей…</a:t>
            </a:r>
          </a:p>
          <a:p>
            <a:pPr algn="ctr"/>
            <a:r>
              <a:rPr lang="ru-RU" dirty="0" smtClean="0"/>
              <a:t>Доля курсовых работ…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18338" y="4080457"/>
            <a:ext cx="3760631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Есть/нет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90434" y="5044226"/>
            <a:ext cx="3816439" cy="764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Соответствует ли…</a:t>
            </a:r>
          </a:p>
          <a:p>
            <a:pPr algn="ctr"/>
            <a:r>
              <a:rPr lang="ru-RU" dirty="0" smtClean="0"/>
              <a:t>Качество представленных материалов…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Дополнительно разработанные/переработанные материалы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Анкета –самооценка для вуза</a:t>
            </a:r>
          </a:p>
          <a:p>
            <a:r>
              <a:rPr lang="ru-RU" dirty="0" smtClean="0"/>
              <a:t>Примерный перечень документов и материалов, представляемых образовательной программой («</a:t>
            </a:r>
            <a:r>
              <a:rPr lang="ru-RU" dirty="0" err="1" smtClean="0"/>
              <a:t>аккредитационный</a:t>
            </a:r>
            <a:r>
              <a:rPr lang="ru-RU" dirty="0" smtClean="0"/>
              <a:t> пакет»)</a:t>
            </a:r>
          </a:p>
          <a:p>
            <a:r>
              <a:rPr lang="ru-RU" dirty="0" smtClean="0"/>
              <a:t>Требования к отбору экспертов</a:t>
            </a:r>
          </a:p>
          <a:p>
            <a:r>
              <a:rPr lang="ru-RU" dirty="0" smtClean="0"/>
              <a:t>Регламент предоставления материалов образовательной организацией</a:t>
            </a:r>
          </a:p>
          <a:p>
            <a:r>
              <a:rPr lang="ru-RU" dirty="0" smtClean="0"/>
              <a:t>Примерная структура итогового отчета экспертной комиссии</a:t>
            </a:r>
          </a:p>
          <a:p>
            <a:r>
              <a:rPr lang="ru-RU" dirty="0" smtClean="0"/>
              <a:t>Методические рекомендации экспертам</a:t>
            </a:r>
          </a:p>
          <a:p>
            <a:r>
              <a:rPr lang="ru-RU" dirty="0" smtClean="0"/>
              <a:t> Процедуры и этапы </a:t>
            </a:r>
            <a:r>
              <a:rPr lang="ru-RU" dirty="0" err="1" smtClean="0"/>
              <a:t>аккредитационной</a:t>
            </a:r>
            <a:r>
              <a:rPr lang="ru-RU" dirty="0" smtClean="0"/>
              <a:t> экспертизы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730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9495"/>
          </a:xfrm>
        </p:spPr>
        <p:txBody>
          <a:bodyPr/>
          <a:lstStyle/>
          <a:p>
            <a:r>
              <a:rPr lang="ru-RU" dirty="0" smtClean="0"/>
              <a:t>Этапы </a:t>
            </a:r>
            <a:r>
              <a:rPr lang="ru-RU" dirty="0" err="1" smtClean="0"/>
              <a:t>аккредитационной</a:t>
            </a:r>
            <a:r>
              <a:rPr lang="ru-RU" dirty="0" smtClean="0"/>
              <a:t> экспертизы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8899"/>
            <a:ext cx="8596668" cy="43624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Подготовительный (заявка от ОО на проведение аккредитации, подготовка </a:t>
            </a:r>
            <a:r>
              <a:rPr lang="ru-RU" dirty="0" err="1" smtClean="0"/>
              <a:t>самообследования</a:t>
            </a:r>
            <a:r>
              <a:rPr lang="ru-RU" dirty="0" smtClean="0"/>
              <a:t> и пакета документов, согласование состава экспертных комиссий)</a:t>
            </a:r>
          </a:p>
          <a:p>
            <a:r>
              <a:rPr lang="ru-RU" dirty="0" smtClean="0"/>
              <a:t>Заочная (дистанционная) экспертиза документов (</a:t>
            </a:r>
            <a:r>
              <a:rPr lang="ru-RU" i="1" dirty="0" smtClean="0"/>
              <a:t>экспертные комиссии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При необходимости: скайп-встречи с представителями ОО, реализующей программу, работодателями, студентами, выпускниками </a:t>
            </a:r>
            <a:r>
              <a:rPr lang="ru-RU" dirty="0"/>
              <a:t>(</a:t>
            </a:r>
            <a:r>
              <a:rPr lang="ru-RU" i="1" dirty="0"/>
              <a:t>экспертные комиссии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Подготовка предварительных отчетов </a:t>
            </a:r>
            <a:r>
              <a:rPr lang="ru-RU" dirty="0"/>
              <a:t>(</a:t>
            </a:r>
            <a:r>
              <a:rPr lang="ru-RU" i="1" dirty="0"/>
              <a:t>экспертные комиссии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Факультативно</a:t>
            </a:r>
            <a:r>
              <a:rPr lang="ru-RU" dirty="0" smtClean="0"/>
              <a:t>: при недостаточности полученного комиссией материала для оценки и/или в случае обоснованных сомнений в его достоверности – очный визит в ОО</a:t>
            </a:r>
          </a:p>
          <a:p>
            <a:r>
              <a:rPr lang="ru-RU" dirty="0" smtClean="0"/>
              <a:t>Доработка итоговых отчетов, согласование их с ОО, передача в </a:t>
            </a:r>
            <a:r>
              <a:rPr lang="ru-RU" dirty="0" err="1" smtClean="0"/>
              <a:t>Аккредитационный</a:t>
            </a:r>
            <a:r>
              <a:rPr lang="ru-RU" dirty="0" smtClean="0"/>
              <a:t> совет </a:t>
            </a:r>
            <a:r>
              <a:rPr lang="ru-RU" dirty="0"/>
              <a:t>(</a:t>
            </a:r>
            <a:r>
              <a:rPr lang="ru-RU" i="1" dirty="0"/>
              <a:t>экспертные комиссии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Принятие решения об аккредитации (</a:t>
            </a:r>
            <a:r>
              <a:rPr lang="ru-RU" i="1" dirty="0" err="1" smtClean="0"/>
              <a:t>Аккредитационный</a:t>
            </a:r>
            <a:r>
              <a:rPr lang="ru-RU" i="1" dirty="0" smtClean="0"/>
              <a:t> совет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904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r"/>
            <a:r>
              <a:rPr lang="en-US" sz="3600" dirty="0" smtClean="0"/>
              <a:t>aserova@hse.ru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9803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Некоторые принципы и подходы к организации профессионально-общественной аккредитации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Опыт международных и зарубежных </a:t>
            </a:r>
            <a:r>
              <a:rPr lang="ru-RU" dirty="0" err="1" smtClean="0"/>
              <a:t>аккредитационных</a:t>
            </a:r>
            <a:r>
              <a:rPr lang="ru-RU" dirty="0" smtClean="0"/>
              <a:t> организаций: участие государства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11368" y="3000778"/>
            <a:ext cx="2653653" cy="123968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Государственные формы регулирования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72755" y="3000777"/>
            <a:ext cx="2331076" cy="1146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Профессиональное объединение как аккредитующая организация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7147775" y="3000777"/>
            <a:ext cx="2429487" cy="1442434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Аккредитация образовательных программ/организаций в данной области</a:t>
            </a:r>
            <a:endParaRPr lang="ru-RU" sz="1200" dirty="0"/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6503831" y="3528811"/>
            <a:ext cx="643944" cy="34772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927279" y="4768499"/>
            <a:ext cx="2356834" cy="140165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Государственный заказ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72755" y="4768499"/>
            <a:ext cx="2382892" cy="18008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Аккредитующая организация, признаваемая профессиональным сообществом и государством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7288836" y="4663322"/>
            <a:ext cx="2429487" cy="1442434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Аккредитация образовательных программ/организаций </a:t>
            </a:r>
            <a:endParaRPr lang="ru-RU" sz="1200" dirty="0"/>
          </a:p>
        </p:txBody>
      </p:sp>
      <p:sp>
        <p:nvSpPr>
          <p:cNvPr id="13" name="Стрелка влево 12"/>
          <p:cNvSpPr/>
          <p:nvPr/>
        </p:nvSpPr>
        <p:spPr>
          <a:xfrm rot="10800000">
            <a:off x="3284112" y="5289019"/>
            <a:ext cx="888642" cy="3606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6555648" y="5244762"/>
            <a:ext cx="733187" cy="34772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люс 11"/>
          <p:cNvSpPr/>
          <p:nvPr/>
        </p:nvSpPr>
        <p:spPr>
          <a:xfrm>
            <a:off x="3528811" y="3348507"/>
            <a:ext cx="580155" cy="63106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60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инженерного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  <a:t>Национальными профессиональными организациями созданы </a:t>
            </a:r>
            <a:r>
              <a:rPr lang="ru-RU" sz="2800" dirty="0" smtClean="0">
                <a:solidFill>
                  <a:srgbClr val="800000"/>
                </a:solidFill>
                <a:latin typeface="Cambria" pitchFamily="18" charset="0"/>
              </a:rPr>
              <a:t>международные структуры (</a:t>
            </a:r>
            <a:r>
              <a:rPr lang="en-US" sz="2800" i="1" dirty="0" smtClean="0">
                <a:solidFill>
                  <a:srgbClr val="800000"/>
                </a:solidFill>
                <a:latin typeface="Cambria" pitchFamily="18" charset="0"/>
              </a:rPr>
              <a:t>FEANI</a:t>
            </a:r>
            <a:r>
              <a:rPr lang="en-US" sz="2800" dirty="0" smtClean="0">
                <a:solidFill>
                  <a:srgbClr val="800000"/>
                </a:solidFill>
                <a:latin typeface="Cambria" pitchFamily="18" charset="0"/>
              </a:rPr>
              <a:t>,</a:t>
            </a:r>
            <a:r>
              <a:rPr lang="ru-RU" sz="2800" i="1" dirty="0" smtClean="0">
                <a:solidFill>
                  <a:srgbClr val="800000"/>
                </a:solidFill>
                <a:latin typeface="Cambria" pitchFamily="18" charset="0"/>
              </a:rPr>
              <a:t> </a:t>
            </a:r>
            <a:r>
              <a:rPr lang="en-US" sz="2800" i="1" dirty="0" smtClean="0">
                <a:solidFill>
                  <a:srgbClr val="800000"/>
                </a:solidFill>
                <a:latin typeface="Cambria" pitchFamily="18" charset="0"/>
              </a:rPr>
              <a:t>APEC Engineer Register</a:t>
            </a:r>
            <a:r>
              <a:rPr lang="ru-RU" sz="2800" i="1" dirty="0" smtClean="0">
                <a:solidFill>
                  <a:srgbClr val="800000"/>
                </a:solidFill>
                <a:latin typeface="Cambria" pitchFamily="18" charset="0"/>
              </a:rPr>
              <a:t>,</a:t>
            </a:r>
            <a:r>
              <a:rPr lang="en-US" sz="2800" i="1" dirty="0" smtClean="0">
                <a:solidFill>
                  <a:srgbClr val="800000"/>
                </a:solidFill>
                <a:latin typeface="Cambria" pitchFamily="18" charset="0"/>
              </a:rPr>
              <a:t> IPEA</a:t>
            </a:r>
            <a:r>
              <a:rPr lang="ru-RU" sz="2800" dirty="0" smtClean="0">
                <a:solidFill>
                  <a:srgbClr val="800000"/>
                </a:solidFill>
                <a:latin typeface="Cambria" pitchFamily="18" charset="0"/>
              </a:rPr>
              <a:t>/</a:t>
            </a:r>
            <a:r>
              <a:rPr lang="ru-RU" sz="2800" i="1" dirty="0" smtClean="0">
                <a:solidFill>
                  <a:srgbClr val="800000"/>
                </a:solidFill>
                <a:latin typeface="Cambria" pitchFamily="18" charset="0"/>
              </a:rPr>
              <a:t>EMF),</a:t>
            </a:r>
            <a:r>
              <a:rPr lang="ru-RU" sz="2800" dirty="0" smtClean="0">
                <a:solidFill>
                  <a:srgbClr val="800000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  <a:t>формирующие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rgbClr val="800000"/>
                </a:solidFill>
                <a:latin typeface="Cambria" pitchFamily="18" charset="0"/>
              </a:rPr>
              <a:t>согласованные критерии сертификации</a:t>
            </a:r>
            <a:r>
              <a:rPr lang="ru-RU" sz="2800" dirty="0" smtClean="0">
                <a:solidFill>
                  <a:srgbClr val="990000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  <a:t>профессиональных </a:t>
            </a:r>
            <a:r>
              <a:rPr lang="ru-RU" sz="2800" dirty="0" smtClean="0">
                <a:solidFill>
                  <a:srgbClr val="800000"/>
                </a:solidFill>
                <a:latin typeface="Cambria" pitchFamily="18" charset="0"/>
              </a:rPr>
              <a:t>инженеров</a:t>
            </a:r>
            <a:r>
              <a:rPr lang="ru-RU" sz="2800" dirty="0" smtClean="0">
                <a:latin typeface="Cambria" pitchFamily="18" charset="0"/>
              </a:rPr>
              <a:t>, </a:t>
            </a: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800000"/>
                </a:solidFill>
                <a:latin typeface="Cambria" pitchFamily="18" charset="0"/>
              </a:rPr>
              <a:t>международные структуры</a:t>
            </a:r>
            <a:r>
              <a:rPr lang="en-US" sz="2800" dirty="0" smtClean="0">
                <a:solidFill>
                  <a:srgbClr val="800000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  <a:t>(</a:t>
            </a:r>
            <a:r>
              <a:rPr lang="en-US" sz="2800" i="1" dirty="0" smtClean="0">
                <a:solidFill>
                  <a:srgbClr val="800000"/>
                </a:solidFill>
                <a:latin typeface="Cambria" pitchFamily="18" charset="0"/>
              </a:rPr>
              <a:t>ENAEE,</a:t>
            </a:r>
            <a:r>
              <a:rPr lang="en-US" sz="2800" dirty="0" smtClean="0">
                <a:solidFill>
                  <a:srgbClr val="800000"/>
                </a:solidFill>
                <a:latin typeface="Cambria" pitchFamily="18" charset="0"/>
              </a:rPr>
              <a:t> </a:t>
            </a:r>
            <a:r>
              <a:rPr lang="ru-RU" sz="2800" i="1" dirty="0" err="1" smtClean="0">
                <a:solidFill>
                  <a:srgbClr val="800000"/>
                </a:solidFill>
                <a:latin typeface="Cambria" pitchFamily="18" charset="0"/>
              </a:rPr>
              <a:t>Washington</a:t>
            </a:r>
            <a:r>
              <a:rPr lang="ru-RU" sz="2800" i="1" dirty="0" smtClean="0">
                <a:solidFill>
                  <a:srgbClr val="800000"/>
                </a:solidFill>
                <a:latin typeface="Cambria" pitchFamily="18" charset="0"/>
              </a:rPr>
              <a:t> </a:t>
            </a:r>
            <a:r>
              <a:rPr lang="ru-RU" sz="2800" i="1" dirty="0" err="1" smtClean="0">
                <a:solidFill>
                  <a:srgbClr val="800000"/>
                </a:solidFill>
                <a:latin typeface="Cambria" pitchFamily="18" charset="0"/>
              </a:rPr>
              <a:t>Accord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)</a:t>
            </a: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  <a:t>, разрабатывающие</a:t>
            </a:r>
            <a:r>
              <a:rPr lang="ru-RU" sz="2800" dirty="0" smtClean="0">
                <a:solidFill>
                  <a:srgbClr val="07431A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rgbClr val="800000"/>
                </a:solidFill>
                <a:latin typeface="Cambria" pitchFamily="18" charset="0"/>
              </a:rPr>
              <a:t>критерии качества </a:t>
            </a: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  <a:t>инженерного образования и</a:t>
            </a:r>
            <a:r>
              <a:rPr lang="ru-RU" sz="2800" dirty="0" smtClean="0">
                <a:solidFill>
                  <a:srgbClr val="07431A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rgbClr val="800000"/>
                </a:solidFill>
                <a:latin typeface="Cambria" pitchFamily="18" charset="0"/>
              </a:rPr>
              <a:t>аккредитации образовательных программ </a:t>
            </a: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  <a:t>в вузах.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инженерного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738649"/>
            <a:ext cx="8596668" cy="430271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В некоторых странах (</a:t>
            </a:r>
            <a:r>
              <a:rPr lang="ru-RU" sz="2400" b="1" dirty="0" smtClean="0">
                <a:solidFill>
                  <a:srgbClr val="990033"/>
                </a:solidFill>
              </a:rPr>
              <a:t>США, Великобритания, Канада, Япония</a:t>
            </a:r>
            <a:r>
              <a:rPr lang="ru-RU" sz="2400" b="1" dirty="0" smtClean="0">
                <a:solidFill>
                  <a:srgbClr val="095B22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и др.) существует </a:t>
            </a:r>
            <a:r>
              <a:rPr lang="ru-RU" sz="2400" b="1" dirty="0" smtClean="0">
                <a:solidFill>
                  <a:srgbClr val="990033"/>
                </a:solidFill>
              </a:rPr>
              <a:t>двухступенчатая система гарантий качества</a:t>
            </a:r>
            <a:r>
              <a:rPr lang="ru-RU" sz="2400" b="1" dirty="0" smtClean="0">
                <a:solidFill>
                  <a:srgbClr val="095B22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подготовки специалистов в области техники и технологий –</a:t>
            </a:r>
            <a:r>
              <a:rPr lang="ru-RU" sz="2400" b="1" dirty="0" smtClean="0">
                <a:solidFill>
                  <a:srgbClr val="095B22"/>
                </a:solidFill>
              </a:rPr>
              <a:t> </a:t>
            </a:r>
            <a:r>
              <a:rPr lang="ru-RU" sz="2400" b="1" dirty="0" smtClean="0">
                <a:solidFill>
                  <a:srgbClr val="990033"/>
                </a:solidFill>
              </a:rPr>
              <a:t>профессиональных инженеров</a:t>
            </a:r>
            <a:r>
              <a:rPr lang="ru-RU" sz="2400" b="1" dirty="0" smtClean="0">
                <a:solidFill>
                  <a:srgbClr val="095B22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002060"/>
                </a:solidFill>
              </a:rPr>
              <a:t>         </a:t>
            </a:r>
            <a:r>
              <a:rPr lang="ru-RU" sz="2400" b="1" dirty="0" smtClean="0">
                <a:solidFill>
                  <a:srgbClr val="002060"/>
                </a:solidFill>
              </a:rPr>
              <a:t>Первая ступень – </a:t>
            </a:r>
            <a:r>
              <a:rPr lang="ru-RU" sz="2400" b="1" dirty="0" smtClean="0">
                <a:solidFill>
                  <a:srgbClr val="990033"/>
                </a:solidFill>
              </a:rPr>
              <a:t>общественно-профессиональная аккредитация инженерных образовательных программ</a:t>
            </a:r>
            <a:r>
              <a:rPr lang="ru-RU" sz="2400" b="1" dirty="0" smtClean="0">
                <a:solidFill>
                  <a:srgbClr val="04278A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в университетах:                          </a:t>
            </a:r>
            <a:r>
              <a:rPr lang="en-US" sz="2400" b="1" i="1" dirty="0" smtClean="0">
                <a:solidFill>
                  <a:srgbClr val="990033"/>
                </a:solidFill>
              </a:rPr>
              <a:t>ABET</a:t>
            </a:r>
            <a:r>
              <a:rPr lang="en-US" sz="2400" b="1" dirty="0" smtClean="0">
                <a:solidFill>
                  <a:srgbClr val="990033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(США), </a:t>
            </a:r>
            <a:r>
              <a:rPr lang="en-US" sz="2400" b="1" i="1" dirty="0" smtClean="0">
                <a:solidFill>
                  <a:srgbClr val="990033"/>
                </a:solidFill>
              </a:rPr>
              <a:t>ECUK</a:t>
            </a:r>
            <a:r>
              <a:rPr lang="en-US" sz="2400" b="1" dirty="0" smtClean="0">
                <a:solidFill>
                  <a:srgbClr val="095B22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(Великобритания</a:t>
            </a:r>
            <a:r>
              <a:rPr lang="en-US" sz="2400" b="1" dirty="0" smtClean="0">
                <a:solidFill>
                  <a:srgbClr val="002060"/>
                </a:solidFill>
              </a:rPr>
              <a:t>)</a:t>
            </a:r>
            <a:r>
              <a:rPr lang="ru-RU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i="1" dirty="0" smtClean="0">
                <a:solidFill>
                  <a:srgbClr val="990033"/>
                </a:solidFill>
              </a:rPr>
              <a:t>CEAB</a:t>
            </a:r>
            <a:r>
              <a:rPr lang="en-US" sz="2400" b="1" dirty="0" smtClean="0">
                <a:solidFill>
                  <a:srgbClr val="095B22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(Канада), </a:t>
            </a:r>
            <a:r>
              <a:rPr lang="en-US" sz="2400" b="1" i="1" dirty="0" smtClean="0">
                <a:solidFill>
                  <a:srgbClr val="990033"/>
                </a:solidFill>
              </a:rPr>
              <a:t>JABEE</a:t>
            </a:r>
            <a:r>
              <a:rPr lang="en-US" sz="2400" b="1" dirty="0" smtClean="0">
                <a:solidFill>
                  <a:srgbClr val="095B22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(Япония) и др.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095B22"/>
                </a:solidFill>
              </a:rPr>
              <a:t> </a:t>
            </a:r>
            <a:r>
              <a:rPr lang="en-US" sz="2400" b="1" dirty="0" smtClean="0">
                <a:solidFill>
                  <a:srgbClr val="095B22"/>
                </a:solidFill>
              </a:rPr>
              <a:t>       </a:t>
            </a:r>
            <a:r>
              <a:rPr lang="ru-RU" sz="2400" b="1" dirty="0" smtClean="0">
                <a:solidFill>
                  <a:srgbClr val="002060"/>
                </a:solidFill>
              </a:rPr>
              <a:t>Вторая ступень – </a:t>
            </a:r>
            <a:r>
              <a:rPr lang="ru-RU" sz="2400" b="1" dirty="0" smtClean="0">
                <a:solidFill>
                  <a:srgbClr val="990033"/>
                </a:solidFill>
              </a:rPr>
              <a:t>сертификация и регистрация профессиональных инженеров</a:t>
            </a:r>
            <a:r>
              <a:rPr lang="ru-RU" sz="2400" b="1" dirty="0" smtClean="0">
                <a:solidFill>
                  <a:srgbClr val="04278A"/>
                </a:solidFill>
              </a:rPr>
              <a:t>: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990033"/>
                </a:solidFill>
              </a:rPr>
              <a:t>NCEES</a:t>
            </a:r>
            <a:r>
              <a:rPr lang="en-US" sz="2400" b="1" i="1" dirty="0" smtClean="0">
                <a:solidFill>
                  <a:srgbClr val="095B22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(США), </a:t>
            </a:r>
            <a:r>
              <a:rPr lang="en-US" sz="2400" b="1" i="1" dirty="0" smtClean="0">
                <a:solidFill>
                  <a:srgbClr val="990033"/>
                </a:solidFill>
              </a:rPr>
              <a:t>ECUK</a:t>
            </a:r>
            <a:r>
              <a:rPr lang="ru-RU" sz="2400" b="1" dirty="0" smtClean="0">
                <a:solidFill>
                  <a:srgbClr val="095B22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(Великобритании),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990033"/>
                </a:solidFill>
              </a:rPr>
              <a:t>Engineers Canada</a:t>
            </a:r>
            <a:r>
              <a:rPr lang="en-US" sz="2400" b="1" i="1" dirty="0" smtClean="0">
                <a:solidFill>
                  <a:srgbClr val="095B22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(</a:t>
            </a:r>
            <a:r>
              <a:rPr lang="ru-RU" sz="2400" b="1" dirty="0" smtClean="0">
                <a:solidFill>
                  <a:srgbClr val="002060"/>
                </a:solidFill>
              </a:rPr>
              <a:t>Канада), </a:t>
            </a:r>
            <a:r>
              <a:rPr lang="en-US" sz="2400" b="1" i="1" dirty="0" smtClean="0">
                <a:solidFill>
                  <a:srgbClr val="990033"/>
                </a:solidFill>
              </a:rPr>
              <a:t>IPEJ</a:t>
            </a:r>
            <a:r>
              <a:rPr lang="ru-RU" sz="2400" b="1" i="1" dirty="0" smtClean="0">
                <a:solidFill>
                  <a:srgbClr val="990033"/>
                </a:solidFill>
              </a:rPr>
              <a:t> </a:t>
            </a:r>
            <a:r>
              <a:rPr lang="ru-RU" sz="2400" b="1" dirty="0" smtClean="0">
                <a:solidFill>
                  <a:srgbClr val="095B22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(Япония)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и </a:t>
            </a:r>
            <a:r>
              <a:rPr lang="ru-RU" sz="2400" b="1" dirty="0" err="1" smtClean="0">
                <a:solidFill>
                  <a:srgbClr val="002060"/>
                </a:solidFill>
              </a:rPr>
              <a:t>др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Некоторые принципы и подходы к организации профессионально-общественной аккредитации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Российская система аккредитации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40914" y="3000778"/>
            <a:ext cx="2924108" cy="123968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 аккредитация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08966" y="2822358"/>
            <a:ext cx="2594487" cy="14972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Общественная аккредитация организаций (российская и международная)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7488459" y="2665927"/>
            <a:ext cx="2429487" cy="1767206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Профессионально-общественная аккредитация образовательных программ в данной области</a:t>
            </a:r>
            <a:endParaRPr lang="ru-RU" sz="1200" dirty="0"/>
          </a:p>
        </p:txBody>
      </p:sp>
      <p:sp>
        <p:nvSpPr>
          <p:cNvPr id="9" name="Овал 8"/>
          <p:cNvSpPr/>
          <p:nvPr/>
        </p:nvSpPr>
        <p:spPr>
          <a:xfrm>
            <a:off x="927279" y="4768499"/>
            <a:ext cx="2356834" cy="140165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ФГОСы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72755" y="4981396"/>
            <a:ext cx="2356831" cy="12901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Нормы аккредитующей организации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7573378" y="4829117"/>
            <a:ext cx="2429487" cy="1442434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Нормы профессиональных стандартов, рынка труда, конкретных работодателей</a:t>
            </a:r>
            <a:endParaRPr lang="ru-RU" sz="1200" dirty="0"/>
          </a:p>
        </p:txBody>
      </p:sp>
      <p:sp>
        <p:nvSpPr>
          <p:cNvPr id="13" name="Стрелка влево 12"/>
          <p:cNvSpPr/>
          <p:nvPr/>
        </p:nvSpPr>
        <p:spPr>
          <a:xfrm rot="16200000">
            <a:off x="1761327" y="4376907"/>
            <a:ext cx="888642" cy="3606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люс 11"/>
          <p:cNvSpPr/>
          <p:nvPr/>
        </p:nvSpPr>
        <p:spPr>
          <a:xfrm>
            <a:off x="3528811" y="3348507"/>
            <a:ext cx="580155" cy="63106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люс 14"/>
          <p:cNvSpPr/>
          <p:nvPr/>
        </p:nvSpPr>
        <p:spPr>
          <a:xfrm>
            <a:off x="6767242" y="3348506"/>
            <a:ext cx="580155" cy="63106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 rot="16200000">
            <a:off x="6009151" y="4406143"/>
            <a:ext cx="888642" cy="3606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 rot="16200000">
            <a:off x="8427522" y="4376907"/>
            <a:ext cx="888642" cy="3606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7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37882"/>
            <a:ext cx="8596668" cy="131471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Принципы профессионально-общественной аккредитации программ высшего </a:t>
            </a:r>
            <a:r>
              <a:rPr lang="ru-RU" sz="3100" dirty="0" smtClean="0"/>
              <a:t>образования (в предложенной модели)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354570"/>
              </p:ext>
            </p:extLst>
          </p:nvPr>
        </p:nvGraphicFramePr>
        <p:xfrm>
          <a:off x="1089987" y="1667926"/>
          <a:ext cx="8596312" cy="4335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476517" y="4481849"/>
            <a:ext cx="1481071" cy="1230834"/>
          </a:xfrm>
          <a:prstGeom prst="wedgeRoundRectCallout">
            <a:avLst>
              <a:gd name="adj1" fmla="val 116446"/>
              <a:gd name="adj2" fmla="val -158739"/>
              <a:gd name="adj3" fmla="val 16667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Работодатели, их объединения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06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Принципы профессионально-общественной аккредитации программ высшего образования: </a:t>
            </a:r>
            <a:r>
              <a:rPr lang="ru-RU" sz="3100" dirty="0" smtClean="0"/>
              <a:t>доработанный  </a:t>
            </a:r>
            <a:r>
              <a:rPr lang="ru-RU" sz="3100" dirty="0" smtClean="0"/>
              <a:t>вариант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88675"/>
              </p:ext>
            </p:extLst>
          </p:nvPr>
        </p:nvGraphicFramePr>
        <p:xfrm>
          <a:off x="1051351" y="1938382"/>
          <a:ext cx="8596312" cy="4335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399244" y="2266683"/>
            <a:ext cx="1481071" cy="1230834"/>
          </a:xfrm>
          <a:prstGeom prst="wedgeRoundRectCallout">
            <a:avLst>
              <a:gd name="adj1" fmla="val 112968"/>
              <a:gd name="adj2" fmla="val -37362"/>
              <a:gd name="adj3" fmla="val 16667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Работодатели, их объединения</a:t>
            </a:r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48613" y="4981979"/>
            <a:ext cx="1481071" cy="1230834"/>
          </a:xfrm>
          <a:prstGeom prst="wedgeRoundRectCallout">
            <a:avLst>
              <a:gd name="adj1" fmla="val 112968"/>
              <a:gd name="adj2" fmla="val -37362"/>
              <a:gd name="adj3" fmla="val 16667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Центры оценки квалификаций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550794" y="4649273"/>
            <a:ext cx="2215167" cy="139091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Результаты 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378817" y="5190186"/>
            <a:ext cx="695459" cy="695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0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Возможные акценты в оценке программ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86366" y="1270000"/>
            <a:ext cx="2369713" cy="173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Требования каких-либо нормирующих документов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56834" y="2590799"/>
            <a:ext cx="2766095" cy="1788017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 и условия реализации программ как оценка качества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268413" y="3629180"/>
            <a:ext cx="2369713" cy="173864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и организация программ как гарантия качества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7373156" y="4728693"/>
            <a:ext cx="2369713" cy="173864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 обучения в выпускниках</a:t>
            </a:r>
            <a:endParaRPr lang="ru-RU" dirty="0"/>
          </a:p>
        </p:txBody>
      </p:sp>
      <p:sp>
        <p:nvSpPr>
          <p:cNvPr id="8" name="Штриховая стрелка вправо 7"/>
          <p:cNvSpPr/>
          <p:nvPr/>
        </p:nvSpPr>
        <p:spPr>
          <a:xfrm rot="1342733">
            <a:off x="872713" y="4281349"/>
            <a:ext cx="4977235" cy="1692910"/>
          </a:xfrm>
          <a:prstGeom prst="stripedRightArrow">
            <a:avLst/>
          </a:prstGeom>
          <a:solidFill>
            <a:srgbClr val="F46F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Степень </a:t>
            </a:r>
            <a:r>
              <a:rPr lang="ru-RU" dirty="0" err="1" smtClean="0"/>
              <a:t>нормированности</a:t>
            </a:r>
            <a:endParaRPr lang="ru-RU" dirty="0"/>
          </a:p>
        </p:txBody>
      </p:sp>
      <p:sp>
        <p:nvSpPr>
          <p:cNvPr id="10" name="Штриховая стрелка вправо 9"/>
          <p:cNvSpPr/>
          <p:nvPr/>
        </p:nvSpPr>
        <p:spPr>
          <a:xfrm rot="16200000">
            <a:off x="8404934" y="2553357"/>
            <a:ext cx="3310052" cy="1692910"/>
          </a:xfrm>
          <a:prstGeom prst="stripedRightArrow">
            <a:avLst/>
          </a:prstGeom>
          <a:solidFill>
            <a:srgbClr val="F46F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Ресурсозатратность</a:t>
            </a:r>
            <a:endParaRPr lang="ru-RU" dirty="0"/>
          </a:p>
        </p:txBody>
      </p:sp>
      <p:sp>
        <p:nvSpPr>
          <p:cNvPr id="11" name="Штриховая стрелка вправо 10"/>
          <p:cNvSpPr/>
          <p:nvPr/>
        </p:nvSpPr>
        <p:spPr>
          <a:xfrm rot="5400000">
            <a:off x="7359453" y="2776460"/>
            <a:ext cx="2189758" cy="126857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Требования ФЗ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3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1299</Words>
  <Application>Microsoft Office PowerPoint</Application>
  <PresentationFormat>Широкоэкранный</PresentationFormat>
  <Paragraphs>174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Cambria</vt:lpstr>
      <vt:lpstr>Trebuchet MS</vt:lpstr>
      <vt:lpstr>Wingdings</vt:lpstr>
      <vt:lpstr>Wingdings 3</vt:lpstr>
      <vt:lpstr>Грань</vt:lpstr>
      <vt:lpstr>Апробация модели профессионально-общественной аккредитации, разработанной в рамках ФЦПРО</vt:lpstr>
      <vt:lpstr>Некоторые принципы и подходы к организации профессионально-общественной аккредитации</vt:lpstr>
      <vt:lpstr>Некоторые принципы и подходы к организации профессионально-общественной аккредитации</vt:lpstr>
      <vt:lpstr>Пример инженерного образования</vt:lpstr>
      <vt:lpstr>Пример инженерного образования</vt:lpstr>
      <vt:lpstr>Некоторые принципы и подходы к организации профессионально-общественной аккредитации</vt:lpstr>
      <vt:lpstr>Принципы профессионально-общественной аккредитации программ высшего образования (в предложенной модели) </vt:lpstr>
      <vt:lpstr>Принципы профессионально-общественной аккредитации программ высшего образования: доработанный  вариант </vt:lpstr>
      <vt:lpstr>Возможные акценты в оценке программ</vt:lpstr>
      <vt:lpstr>Структура предложенной в рамках ФЦПРО модели</vt:lpstr>
      <vt:lpstr>Направления адаптации модели</vt:lpstr>
      <vt:lpstr>Принципы профессионально-общественной аккредитации</vt:lpstr>
      <vt:lpstr>Профессиональная  или общественная?</vt:lpstr>
      <vt:lpstr>Принципы профессионально-общественной аккредитации</vt:lpstr>
      <vt:lpstr>Критерии и показатели:  качество результатов обучения  </vt:lpstr>
      <vt:lpstr>Критерии и показатели:  качество результатов обучения  </vt:lpstr>
      <vt:lpstr>Критерии и показатели:  качество результатов обучения  </vt:lpstr>
      <vt:lpstr>Критерии и показатели:  качество результатов обучения  </vt:lpstr>
      <vt:lpstr>Критерии и показатели: качество реализации (условия, гарантия)</vt:lpstr>
      <vt:lpstr>Критерии и показатели в российских проектах общественной оценки программ (использованный опыт)</vt:lpstr>
      <vt:lpstr>Самообследование для вуза</vt:lpstr>
      <vt:lpstr>Дополнительно разработанные/переработанные материалы</vt:lpstr>
      <vt:lpstr>Этапы аккредитационной экспертизы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профессионально-общественной аккредитации, разработанная в рамках ФЦПРО</dc:title>
  <dc:creator>Алексей Серов</dc:creator>
  <cp:lastModifiedBy>Алексей</cp:lastModifiedBy>
  <cp:revision>65</cp:revision>
  <dcterms:created xsi:type="dcterms:W3CDTF">2013-09-17T02:23:42Z</dcterms:created>
  <dcterms:modified xsi:type="dcterms:W3CDTF">2013-10-31T03:32:40Z</dcterms:modified>
</cp:coreProperties>
</file>